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80" r:id="rId4"/>
    <p:sldId id="267" r:id="rId5"/>
    <p:sldId id="262" r:id="rId6"/>
    <p:sldId id="427" r:id="rId7"/>
    <p:sldId id="264" r:id="rId8"/>
    <p:sldId id="344" r:id="rId9"/>
    <p:sldId id="401" r:id="rId10"/>
    <p:sldId id="412" r:id="rId11"/>
    <p:sldId id="405" r:id="rId12"/>
    <p:sldId id="404" r:id="rId13"/>
    <p:sldId id="415" r:id="rId14"/>
    <p:sldId id="414" r:id="rId15"/>
    <p:sldId id="406" r:id="rId16"/>
    <p:sldId id="409" r:id="rId17"/>
    <p:sldId id="265" r:id="rId18"/>
    <p:sldId id="385" r:id="rId19"/>
    <p:sldId id="402" r:id="rId20"/>
    <p:sldId id="416" r:id="rId21"/>
    <p:sldId id="417" r:id="rId22"/>
    <p:sldId id="341" r:id="rId23"/>
    <p:sldId id="342" r:id="rId24"/>
    <p:sldId id="403" r:id="rId25"/>
    <p:sldId id="407" r:id="rId26"/>
    <p:sldId id="408" r:id="rId27"/>
    <p:sldId id="418" r:id="rId28"/>
    <p:sldId id="410" r:id="rId29"/>
    <p:sldId id="411" r:id="rId30"/>
    <p:sldId id="419" r:id="rId31"/>
    <p:sldId id="420" r:id="rId32"/>
    <p:sldId id="421" r:id="rId33"/>
    <p:sldId id="422" r:id="rId34"/>
    <p:sldId id="352" r:id="rId35"/>
    <p:sldId id="435" r:id="rId36"/>
    <p:sldId id="428" r:id="rId37"/>
    <p:sldId id="429" r:id="rId38"/>
    <p:sldId id="430" r:id="rId39"/>
    <p:sldId id="431" r:id="rId40"/>
    <p:sldId id="399" r:id="rId41"/>
    <p:sldId id="400" r:id="rId42"/>
    <p:sldId id="432" r:id="rId43"/>
    <p:sldId id="433" r:id="rId44"/>
    <p:sldId id="434" r:id="rId45"/>
    <p:sldId id="270" r:id="rId46"/>
    <p:sldId id="423" r:id="rId47"/>
    <p:sldId id="286" r:id="rId48"/>
    <p:sldId id="356" r:id="rId49"/>
    <p:sldId id="424" r:id="rId50"/>
    <p:sldId id="275" r:id="rId51"/>
    <p:sldId id="289" r:id="rId52"/>
    <p:sldId id="357" r:id="rId53"/>
    <p:sldId id="274" r:id="rId54"/>
    <p:sldId id="290" r:id="rId55"/>
    <p:sldId id="279" r:id="rId56"/>
    <p:sldId id="358" r:id="rId57"/>
    <p:sldId id="425" r:id="rId58"/>
    <p:sldId id="282" r:id="rId59"/>
    <p:sldId id="284" r:id="rId60"/>
    <p:sldId id="426" r:id="rId61"/>
    <p:sldId id="397" r:id="rId62"/>
    <p:sldId id="398" r:id="rId63"/>
    <p:sldId id="273" r:id="rId64"/>
    <p:sldId id="296" r:id="rId65"/>
  </p:sldIdLst>
  <p:sldSz cx="10080625" cy="5670550"/>
  <p:notesSz cx="9872663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cus eV" initials="Fe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EEE9EF"/>
    <a:srgbClr val="EEE7EB"/>
    <a:srgbClr val="8C5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8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title>
      <c:tx>
        <c:rich>
          <a:bodyPr rot="0"/>
          <a:lstStyle/>
          <a:p>
            <a:pPr>
              <a:defRPr lang="en-US" sz="200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Projektbezogene Ausgaben</a:t>
            </a:r>
          </a:p>
        </c:rich>
      </c:tx>
      <c:layout>
        <c:manualLayout>
          <c:xMode val="edge"/>
          <c:yMode val="edge"/>
          <c:x val="0.15463739800022999"/>
          <c:y val="1.12921299887941E-2"/>
        </c:manualLayout>
      </c:layout>
      <c:overlay val="0"/>
      <c:spPr>
        <a:solidFill>
          <a:srgbClr val="E46C0A"/>
        </a:solidFill>
        <a:ln>
          <a:solidFill>
            <a:srgbClr val="8C573B"/>
          </a:solidFill>
        </a:ln>
      </c:sp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197" b="1" strike="noStrike" spc="-1">
              <a:solidFill>
                <a:srgbClr val="595959"/>
              </a:solidFill>
              <a:latin typeface="Arial"/>
              <a:ea typeface="DejaVu Sans"/>
            </a:defRPr>
          </a:pPr>
          <a:endParaRPr lang="de-DE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Projektbezogene Ausgaben 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1C-4190-9DBE-A889AE116D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1C-4190-9DBE-A889AE116D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1C-4190-9DBE-A889AE116D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7C-46FB-BC54-67E874D239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C7C-46FB-BC54-67E874D2398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A1C-4190-9DBE-A889AE116D8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B65-4524-852E-4174335D67FE}"/>
              </c:ext>
            </c:extLst>
          </c:dPt>
          <c:dLbls>
            <c:dLbl>
              <c:idx val="2"/>
              <c:layout>
                <c:manualLayout>
                  <c:x val="2.6257741963412323E-2"/>
                  <c:y val="-5.1196153452977691E-2"/>
                </c:manualLayout>
              </c:layout>
              <c:numFmt formatCode="#,##0\ &quot;€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85152229000591"/>
                      <c:h val="5.03149581342943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A1C-4190-9DBE-A889AE116D8C}"/>
                </c:ext>
              </c:extLst>
            </c:dLbl>
            <c:dLbl>
              <c:idx val="3"/>
              <c:layout>
                <c:manualLayout>
                  <c:x val="6.8178640515747471E-2"/>
                  <c:y val="2.7022207104112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7C-46FB-BC54-67E874D23982}"/>
                </c:ext>
              </c:extLst>
            </c:dLbl>
            <c:dLbl>
              <c:idx val="4"/>
              <c:layout>
                <c:manualLayout>
                  <c:x val="-2.7981552385616709E-2"/>
                  <c:y val="9.3179485737268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7C-46FB-BC54-67E874D23982}"/>
                </c:ext>
              </c:extLst>
            </c:dLbl>
            <c:dLbl>
              <c:idx val="5"/>
              <c:layout>
                <c:manualLayout>
                  <c:x val="1.1034325019673922E-2"/>
                  <c:y val="-5.8839875561293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A1C-4190-9DBE-A889AE116D8C}"/>
                </c:ext>
              </c:extLst>
            </c:dLbl>
            <c:dLbl>
              <c:idx val="6"/>
              <c:layout>
                <c:manualLayout>
                  <c:x val="-6.1130530181542825E-2"/>
                  <c:y val="0.103991246837162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65-4524-852E-4174335D67FE}"/>
                </c:ext>
              </c:extLst>
            </c:dLbl>
            <c:numFmt formatCode="#,##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Projektkosten allgemein </c:v>
                </c:pt>
                <c:pt idx="1">
                  <c:v>Umwelt, Klima</c:v>
                </c:pt>
                <c:pt idx="2">
                  <c:v>Kunst, Kultur, Erziehung</c:v>
                </c:pt>
                <c:pt idx="3">
                  <c:v>Arbeitstreffen</c:v>
                </c:pt>
                <c:pt idx="4">
                  <c:v>Schule</c:v>
                </c:pt>
                <c:pt idx="5">
                  <c:v>Berufsausbildung</c:v>
                </c:pt>
                <c:pt idx="6">
                  <c:v>Gesundheit 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1500</c:v>
                </c:pt>
                <c:pt idx="1">
                  <c:v>2472</c:v>
                </c:pt>
                <c:pt idx="2">
                  <c:v>4078</c:v>
                </c:pt>
                <c:pt idx="3">
                  <c:v>3930</c:v>
                </c:pt>
                <c:pt idx="4" formatCode="#,##0">
                  <c:v>39371</c:v>
                </c:pt>
                <c:pt idx="5" formatCode="#,##0">
                  <c:v>61130</c:v>
                </c:pt>
                <c:pt idx="6" formatCode="#,##0">
                  <c:v>22239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7C-46FB-BC54-67E874D23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682328038942552E-2"/>
          <c:y val="4.7698240811004211E-2"/>
          <c:w val="0.96867446037179328"/>
          <c:h val="0.61678629885632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Einnahmen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2.8346455286926461E-2"/>
                  <c:y val="-4.8240027886300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78-4B24-87DE-415F622EDC7B}"/>
                </c:ext>
              </c:extLst>
            </c:dLbl>
            <c:dLbl>
              <c:idx val="3"/>
              <c:layout>
                <c:manualLayout>
                  <c:x val="-3.4015746344311669E-2"/>
                  <c:y val="1.4843085503477169E-2"/>
                </c:manualLayout>
              </c:layout>
              <c:numFmt formatCode="#,##0\ &quot;€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787322869994521E-2"/>
                      <c:h val="5.47709855078307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978-4B24-87DE-415F622EDC7B}"/>
                </c:ext>
              </c:extLst>
            </c:dLbl>
            <c:dLbl>
              <c:idx val="4"/>
              <c:layout>
                <c:manualLayout>
                  <c:x val="-1.6383448021769602E-2"/>
                  <c:y val="-5.494491231743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9D-420F-920B-D6BBCDE09D24}"/>
                </c:ext>
              </c:extLst>
            </c:dLbl>
            <c:numFmt formatCode="#,##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Schulbildung</c:v>
                </c:pt>
                <c:pt idx="1">
                  <c:v>Berufsausbildung</c:v>
                </c:pt>
                <c:pt idx="2">
                  <c:v>Gesundheit</c:v>
                </c:pt>
                <c:pt idx="3">
                  <c:v>Kunst, Kultur, Erziehung</c:v>
                </c:pt>
                <c:pt idx="4">
                  <c:v>Arbeitstreffen-Begegnung</c:v>
                </c:pt>
                <c:pt idx="5">
                  <c:v>Allgemein</c:v>
                </c:pt>
              </c:strCache>
            </c:strRef>
          </c:cat>
          <c:val>
            <c:numRef>
              <c:f>Tabelle1!$B$2:$B$7</c:f>
              <c:numCache>
                <c:formatCode>#,##0</c:formatCode>
                <c:ptCount val="6"/>
                <c:pt idx="0">
                  <c:v>49438</c:v>
                </c:pt>
                <c:pt idx="1">
                  <c:v>49608</c:v>
                </c:pt>
                <c:pt idx="2">
                  <c:v>15615</c:v>
                </c:pt>
                <c:pt idx="3">
                  <c:v>3064</c:v>
                </c:pt>
                <c:pt idx="4">
                  <c:v>4000</c:v>
                </c:pt>
                <c:pt idx="5">
                  <c:v>37886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84-48D2-816B-358855F1EC6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Ausgaben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4575172032654389E-2"/>
                  <c:y val="-3.66299415449586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9D-420F-920B-D6BBCDE09D24}"/>
                </c:ext>
              </c:extLst>
            </c:dLbl>
            <c:dLbl>
              <c:idx val="2"/>
              <c:layout>
                <c:manualLayout>
                  <c:x val="3.9320275252247051E-2"/>
                  <c:y val="-4.3955929853950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9D-420F-920B-D6BBCDE09D24}"/>
                </c:ext>
              </c:extLst>
            </c:dLbl>
            <c:dLbl>
              <c:idx val="3"/>
              <c:layout>
                <c:manualLayout>
                  <c:x val="0"/>
                  <c:y val="-5.5661570638039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78-4B24-87DE-415F622EDC7B}"/>
                </c:ext>
              </c:extLst>
            </c:dLbl>
            <c:dLbl>
              <c:idx val="4"/>
              <c:layout>
                <c:manualLayout>
                  <c:x val="1.3106758417415683E-2"/>
                  <c:y val="-1.0988982463487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9D-420F-920B-D6BBCDE09D24}"/>
                </c:ext>
              </c:extLst>
            </c:dLbl>
            <c:dLbl>
              <c:idx val="5"/>
              <c:layout>
                <c:manualLayout>
                  <c:x val="1.4745103219592643E-2"/>
                  <c:y val="-6.715411706233337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9D-420F-920B-D6BBCDE09D24}"/>
                </c:ext>
              </c:extLst>
            </c:dLbl>
            <c:numFmt formatCode="#,##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Schulbildung</c:v>
                </c:pt>
                <c:pt idx="1">
                  <c:v>Berufsausbildung</c:v>
                </c:pt>
                <c:pt idx="2">
                  <c:v>Gesundheit</c:v>
                </c:pt>
                <c:pt idx="3">
                  <c:v>Kunst, Kultur, Erziehung</c:v>
                </c:pt>
                <c:pt idx="4">
                  <c:v>Arbeitstreffen-Begegnung</c:v>
                </c:pt>
                <c:pt idx="5">
                  <c:v>Allgemein</c:v>
                </c:pt>
              </c:strCache>
            </c:strRef>
          </c:cat>
          <c:val>
            <c:numRef>
              <c:f>Tabelle1!$C$2:$C$7</c:f>
              <c:numCache>
                <c:formatCode>#,##0</c:formatCode>
                <c:ptCount val="6"/>
                <c:pt idx="0">
                  <c:v>39371</c:v>
                </c:pt>
                <c:pt idx="1">
                  <c:v>61130</c:v>
                </c:pt>
                <c:pt idx="2">
                  <c:v>22239</c:v>
                </c:pt>
                <c:pt idx="3">
                  <c:v>4078</c:v>
                </c:pt>
                <c:pt idx="4">
                  <c:v>3930</c:v>
                </c:pt>
                <c:pt idx="5">
                  <c:v>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84-48D2-816B-358855F1EC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0261711"/>
        <c:axId val="540245903"/>
      </c:barChart>
      <c:catAx>
        <c:axId val="54026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40245903"/>
        <c:crosses val="autoZero"/>
        <c:auto val="1"/>
        <c:lblAlgn val="ctr"/>
        <c:lblOffset val="100"/>
        <c:noMultiLvlLbl val="0"/>
      </c:catAx>
      <c:valAx>
        <c:axId val="54024590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crossAx val="54026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3423805227377752"/>
          <c:y val="5.7949432798334331E-2"/>
          <c:w val="0.27885299351396065"/>
          <c:h val="6.36740374691145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95-44F7-852A-E65BE57792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95-44F7-852A-E65BE57792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95-44F7-852A-E65BE57792F6}"/>
              </c:ext>
            </c:extLst>
          </c:dPt>
          <c:dLbls>
            <c:numFmt formatCode="#,##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Berufsbildung lfd Förderung </c:v>
                </c:pt>
                <c:pt idx="1">
                  <c:v>Berufsbildung invest. Förderung</c:v>
                </c:pt>
                <c:pt idx="2">
                  <c:v>Sonstiges</c:v>
                </c:pt>
              </c:strCache>
            </c:strRef>
          </c:cat>
          <c:val>
            <c:numRef>
              <c:f>Tabelle1!$B$2:$B$4</c:f>
              <c:numCache>
                <c:formatCode>#,##0</c:formatCode>
                <c:ptCount val="3"/>
                <c:pt idx="0">
                  <c:v>53604</c:v>
                </c:pt>
                <c:pt idx="1">
                  <c:v>4411</c:v>
                </c:pt>
                <c:pt idx="2">
                  <c:v>3114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C4-4EE5-9C17-91B0A823D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FC-4B86-BA80-C8D978A206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FC-4B86-BA80-C8D978A2067F}"/>
              </c:ext>
            </c:extLst>
          </c:dPt>
          <c:dLbls>
            <c:numFmt formatCode="#,##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Schulbildung invest.</c:v>
                </c:pt>
                <c:pt idx="1">
                  <c:v>Schulbildung allgem.</c:v>
                </c:pt>
              </c:strCache>
            </c:strRef>
          </c:cat>
          <c:val>
            <c:numRef>
              <c:f>Tabelle1!$B$2:$B$3</c:f>
              <c:numCache>
                <c:formatCode>#,##0</c:formatCode>
                <c:ptCount val="2"/>
                <c:pt idx="0">
                  <c:v>4897</c:v>
                </c:pt>
                <c:pt idx="1">
                  <c:v>34474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AB-4633-ABCA-CFDB04EA1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FC-4B86-BA80-C8D978A206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FC-4B86-BA80-C8D978A2067F}"/>
              </c:ext>
            </c:extLst>
          </c:dPt>
          <c:dLbls>
            <c:numFmt formatCode="#,##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Gesundheit lfd Kosten</c:v>
                </c:pt>
                <c:pt idx="1">
                  <c:v>Gesundheit allgem</c:v>
                </c:pt>
              </c:strCache>
            </c:strRef>
          </c:cat>
          <c:val>
            <c:numRef>
              <c:f>Tabelle1!$B$2:$B$3</c:f>
              <c:numCache>
                <c:formatCode>#,##0</c:formatCode>
                <c:ptCount val="2"/>
                <c:pt idx="0">
                  <c:v>19125</c:v>
                </c:pt>
                <c:pt idx="1">
                  <c:v>3114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AB-4633-ABCA-CFDB04EA1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122" cy="341146"/>
          </a:xfrm>
          <a:prstGeom prst="rect">
            <a:avLst/>
          </a:prstGeom>
        </p:spPr>
        <p:txBody>
          <a:bodyPr vert="horz" lIns="83507" tIns="41753" rIns="83507" bIns="41753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1470" y="0"/>
            <a:ext cx="4279122" cy="341146"/>
          </a:xfrm>
          <a:prstGeom prst="rect">
            <a:avLst/>
          </a:prstGeom>
        </p:spPr>
        <p:txBody>
          <a:bodyPr vert="horz" lIns="83507" tIns="41753" rIns="83507" bIns="41753" rtlCol="0"/>
          <a:lstStyle>
            <a:lvl1pPr algn="r">
              <a:defRPr sz="1100"/>
            </a:lvl1pPr>
          </a:lstStyle>
          <a:p>
            <a:fld id="{872CCC1A-9372-4743-B76C-E249A9CD4929}" type="datetimeFigureOut">
              <a:rPr lang="de-DE" smtClean="0"/>
              <a:t>10.06.2026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507" tIns="41753" rIns="83507" bIns="4175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6853" y="3271161"/>
            <a:ext cx="7898959" cy="2676679"/>
          </a:xfrm>
          <a:prstGeom prst="rect">
            <a:avLst/>
          </a:prstGeom>
        </p:spPr>
        <p:txBody>
          <a:bodyPr vert="horz" lIns="83507" tIns="41753" rIns="83507" bIns="4175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530"/>
            <a:ext cx="4279122" cy="341146"/>
          </a:xfrm>
          <a:prstGeom prst="rect">
            <a:avLst/>
          </a:prstGeom>
        </p:spPr>
        <p:txBody>
          <a:bodyPr vert="horz" lIns="83507" tIns="41753" rIns="83507" bIns="41753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1470" y="6456530"/>
            <a:ext cx="4279122" cy="341146"/>
          </a:xfrm>
          <a:prstGeom prst="rect">
            <a:avLst/>
          </a:prstGeom>
        </p:spPr>
        <p:txBody>
          <a:bodyPr vert="horz" lIns="83507" tIns="41753" rIns="83507" bIns="41753" rtlCol="0" anchor="b"/>
          <a:lstStyle>
            <a:lvl1pPr algn="r">
              <a:defRPr sz="1100"/>
            </a:lvl1pPr>
          </a:lstStyle>
          <a:p>
            <a:fld id="{29A7D699-F003-4A2A-8917-CFA2C41B30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85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D699-F003-4A2A-8917-CFA2C41B30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290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52F56-2B3E-FBE7-D38E-9F5274871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F66444-6C9C-FF15-79E6-EA04BBE61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BD1CCA-4641-C57A-0ECE-7F49D2349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06945A-6B82-C78B-68B7-4BE18F78E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D699-F003-4A2A-8917-CFA2C41B308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60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52F56-2B3E-FBE7-D38E-9F5274871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F66444-6C9C-FF15-79E6-EA04BBE61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BD1CCA-4641-C57A-0ECE-7F49D2349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06945A-6B82-C78B-68B7-4BE18F78E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D699-F003-4A2A-8917-CFA2C41B308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146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6050" y="771525"/>
            <a:ext cx="6757988" cy="38020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2F8A9761-F6DC-4104-9C0F-578FBE172DC4}" type="slidenum">
              <a:rPr lang="de-DE" sz="1300" spc="-1">
                <a:latin typeface="Times New Roman"/>
              </a:rPr>
              <a:t>47</a:t>
            </a:fld>
            <a:endParaRPr lang="de-DE" sz="13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1664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26269-8D38-B13A-FC33-5DF4B45C9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>
            <a:extLst>
              <a:ext uri="{FF2B5EF4-FFF2-40B4-BE49-F238E27FC236}">
                <a16:creationId xmlns:a16="http://schemas.microsoft.com/office/drawing/2014/main" id="{E7747372-CD8E-BE6D-BB69-00B453011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65088" y="655638"/>
            <a:ext cx="5830888" cy="3279775"/>
          </a:xfrm>
          <a:prstGeom prst="rect">
            <a:avLst/>
          </a:prstGeom>
        </p:spPr>
      </p:sp>
      <p:sp>
        <p:nvSpPr>
          <p:cNvPr id="503" name="PlaceHolder 2">
            <a:extLst>
              <a:ext uri="{FF2B5EF4-FFF2-40B4-BE49-F238E27FC236}">
                <a16:creationId xmlns:a16="http://schemas.microsoft.com/office/drawing/2014/main" id="{DB37341C-1044-5914-5F9A-003E1E7FA1C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70093" y="4153927"/>
            <a:ext cx="4559743" cy="3934328"/>
          </a:xfrm>
          <a:prstGeom prst="rect">
            <a:avLst/>
          </a:prstGeom>
        </p:spPr>
        <p:txBody>
          <a:bodyPr lIns="79032" tIns="39347" rIns="79032" bIns="39347">
            <a:normAutofit/>
          </a:bodyPr>
          <a:lstStyle/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</p:txBody>
      </p:sp>
      <p:sp>
        <p:nvSpPr>
          <p:cNvPr id="504" name="TextShape 3">
            <a:extLst>
              <a:ext uri="{FF2B5EF4-FFF2-40B4-BE49-F238E27FC236}">
                <a16:creationId xmlns:a16="http://schemas.microsoft.com/office/drawing/2014/main" id="{FC2DEE9E-40A1-4092-B273-5D1AC2CF13B9}"/>
              </a:ext>
            </a:extLst>
          </p:cNvPr>
          <p:cNvSpPr txBox="1"/>
          <p:nvPr/>
        </p:nvSpPr>
        <p:spPr>
          <a:xfrm>
            <a:off x="3229189" y="8305804"/>
            <a:ext cx="2469399" cy="436806"/>
          </a:xfrm>
          <a:prstGeom prst="rect">
            <a:avLst/>
          </a:prstGeom>
          <a:noFill/>
          <a:ln>
            <a:noFill/>
          </a:ln>
        </p:spPr>
        <p:txBody>
          <a:bodyPr lIns="79032" tIns="39347" rIns="79032" bIns="39347" anchor="b">
            <a:noAutofit/>
          </a:bodyPr>
          <a:lstStyle/>
          <a:p>
            <a:pPr algn="r">
              <a:tabLst>
                <a:tab pos="0" algn="l"/>
              </a:tabLst>
            </a:pPr>
            <a:fld id="{C0432A11-0F99-4574-863C-3CD780810A70}" type="slidenum">
              <a:rPr lang="de-DE" sz="1000" spc="-1">
                <a:solidFill>
                  <a:srgbClr val="000000"/>
                </a:solidFill>
                <a:latin typeface="Calibri"/>
              </a:rPr>
              <a:pPr algn="r">
                <a:tabLst>
                  <a:tab pos="0" algn="l"/>
                </a:tabLst>
              </a:pPr>
              <a:t>49</a:t>
            </a:fld>
            <a:endParaRPr lang="de-DE" sz="10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8459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65088" y="655638"/>
            <a:ext cx="5830888" cy="3279775"/>
          </a:xfrm>
          <a:prstGeom prst="rect">
            <a:avLst/>
          </a:prstGeom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570093" y="4153927"/>
            <a:ext cx="4559743" cy="3934328"/>
          </a:xfrm>
          <a:prstGeom prst="rect">
            <a:avLst/>
          </a:prstGeom>
        </p:spPr>
        <p:txBody>
          <a:bodyPr lIns="79032" tIns="39347" rIns="79032" bIns="39347">
            <a:normAutofit/>
          </a:bodyPr>
          <a:lstStyle/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</p:txBody>
      </p:sp>
      <p:sp>
        <p:nvSpPr>
          <p:cNvPr id="507" name="TextShape 3"/>
          <p:cNvSpPr txBox="1"/>
          <p:nvPr/>
        </p:nvSpPr>
        <p:spPr>
          <a:xfrm>
            <a:off x="3229189" y="8305804"/>
            <a:ext cx="2469399" cy="436806"/>
          </a:xfrm>
          <a:prstGeom prst="rect">
            <a:avLst/>
          </a:prstGeom>
          <a:noFill/>
          <a:ln>
            <a:noFill/>
          </a:ln>
        </p:spPr>
        <p:txBody>
          <a:bodyPr lIns="79032" tIns="39347" rIns="79032" bIns="39347" anchor="b">
            <a:noAutofit/>
          </a:bodyPr>
          <a:lstStyle/>
          <a:p>
            <a:pPr algn="r">
              <a:tabLst>
                <a:tab pos="0" algn="l"/>
              </a:tabLst>
            </a:pPr>
            <a:fld id="{2414D7F2-5E2C-40F6-BD31-8ED352AAAB76}" type="slidenum">
              <a:rPr lang="de-DE" sz="1000" spc="-1">
                <a:solidFill>
                  <a:srgbClr val="000000"/>
                </a:solidFill>
                <a:latin typeface="Calibri"/>
              </a:rPr>
              <a:pPr algn="r">
                <a:tabLst>
                  <a:tab pos="0" algn="l"/>
                </a:tabLst>
              </a:pPr>
              <a:t>50</a:t>
            </a:fld>
            <a:endParaRPr lang="de-DE" sz="10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65088" y="655638"/>
            <a:ext cx="5830888" cy="3279775"/>
          </a:xfrm>
          <a:prstGeom prst="rect">
            <a:avLst/>
          </a:prstGeom>
        </p:spPr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570093" y="4153927"/>
            <a:ext cx="4559743" cy="3934328"/>
          </a:xfrm>
          <a:prstGeom prst="rect">
            <a:avLst/>
          </a:prstGeom>
        </p:spPr>
        <p:txBody>
          <a:bodyPr lIns="79032" tIns="39347" rIns="79032" bIns="39347">
            <a:noAutofit/>
          </a:bodyPr>
          <a:lstStyle/>
          <a:p>
            <a:endParaRPr lang="de-DE" sz="1900" spc="-1">
              <a:latin typeface="Arial"/>
            </a:endParaRPr>
          </a:p>
        </p:txBody>
      </p:sp>
      <p:sp>
        <p:nvSpPr>
          <p:cNvPr id="510" name="TextShape 3"/>
          <p:cNvSpPr txBox="1"/>
          <p:nvPr/>
        </p:nvSpPr>
        <p:spPr>
          <a:xfrm>
            <a:off x="3229189" y="8305804"/>
            <a:ext cx="2469399" cy="436806"/>
          </a:xfrm>
          <a:prstGeom prst="rect">
            <a:avLst/>
          </a:prstGeom>
          <a:noFill/>
          <a:ln>
            <a:noFill/>
          </a:ln>
        </p:spPr>
        <p:txBody>
          <a:bodyPr lIns="79032" tIns="39347" rIns="79032" bIns="39347" anchor="b">
            <a:noAutofit/>
          </a:bodyPr>
          <a:lstStyle/>
          <a:p>
            <a:pPr algn="r">
              <a:lnSpc>
                <a:spcPct val="100000"/>
              </a:lnSpc>
            </a:pPr>
            <a:fld id="{8231423F-08F5-42F3-8D1B-B19D8433CC9B}" type="slidenum">
              <a:rPr lang="de-DE" sz="1000" spc="-1">
                <a:solidFill>
                  <a:srgbClr val="000000"/>
                </a:solidFill>
              </a:rPr>
              <a:t>51</a:t>
            </a:fld>
            <a:endParaRPr lang="de-DE" sz="10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715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65088" y="655638"/>
            <a:ext cx="5830888" cy="3279775"/>
          </a:xfrm>
          <a:prstGeom prst="rect">
            <a:avLst/>
          </a:prstGeom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570093" y="4153927"/>
            <a:ext cx="4559743" cy="3934328"/>
          </a:xfrm>
          <a:prstGeom prst="rect">
            <a:avLst/>
          </a:prstGeom>
        </p:spPr>
        <p:txBody>
          <a:bodyPr lIns="79032" tIns="39347" rIns="79032" bIns="39347">
            <a:normAutofit/>
          </a:bodyPr>
          <a:lstStyle/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</p:txBody>
      </p:sp>
      <p:sp>
        <p:nvSpPr>
          <p:cNvPr id="507" name="TextShape 3"/>
          <p:cNvSpPr txBox="1"/>
          <p:nvPr/>
        </p:nvSpPr>
        <p:spPr>
          <a:xfrm>
            <a:off x="3229189" y="8305804"/>
            <a:ext cx="2469399" cy="436806"/>
          </a:xfrm>
          <a:prstGeom prst="rect">
            <a:avLst/>
          </a:prstGeom>
          <a:noFill/>
          <a:ln>
            <a:noFill/>
          </a:ln>
        </p:spPr>
        <p:txBody>
          <a:bodyPr lIns="79032" tIns="39347" rIns="79032" bIns="39347" anchor="b">
            <a:noAutofit/>
          </a:bodyPr>
          <a:lstStyle/>
          <a:p>
            <a:pPr algn="r">
              <a:tabLst>
                <a:tab pos="0" algn="l"/>
              </a:tabLst>
            </a:pPr>
            <a:fld id="{2414D7F2-5E2C-40F6-BD31-8ED352AAAB76}" type="slidenum">
              <a:rPr lang="de-DE" sz="1000" spc="-1">
                <a:solidFill>
                  <a:srgbClr val="000000"/>
                </a:solidFill>
                <a:latin typeface="Calibri"/>
              </a:rPr>
              <a:pPr algn="r">
                <a:tabLst>
                  <a:tab pos="0" algn="l"/>
                </a:tabLst>
              </a:pPr>
              <a:t>52</a:t>
            </a:fld>
            <a:endParaRPr lang="de-DE" sz="10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4161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65088" y="655638"/>
            <a:ext cx="5830888" cy="3279775"/>
          </a:xfrm>
          <a:prstGeom prst="rect">
            <a:avLst/>
          </a:prstGeom>
        </p:spPr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570093" y="4153927"/>
            <a:ext cx="4559743" cy="3934328"/>
          </a:xfrm>
          <a:prstGeom prst="rect">
            <a:avLst/>
          </a:prstGeom>
        </p:spPr>
        <p:txBody>
          <a:bodyPr lIns="79032" tIns="39347" rIns="79032" bIns="39347">
            <a:normAutofit/>
          </a:bodyPr>
          <a:lstStyle/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  <a:p>
            <a:pPr marL="186556" indent="-186216">
              <a:tabLst>
                <a:tab pos="0" algn="l"/>
              </a:tabLst>
            </a:pPr>
            <a:endParaRPr lang="de-DE" sz="1900" spc="-1">
              <a:latin typeface="Arial"/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3229189" y="8305804"/>
            <a:ext cx="2469399" cy="436806"/>
          </a:xfrm>
          <a:prstGeom prst="rect">
            <a:avLst/>
          </a:prstGeom>
          <a:noFill/>
          <a:ln>
            <a:noFill/>
          </a:ln>
        </p:spPr>
        <p:txBody>
          <a:bodyPr lIns="79032" tIns="39347" rIns="79032" bIns="39347" anchor="b">
            <a:noAutofit/>
          </a:bodyPr>
          <a:lstStyle/>
          <a:p>
            <a:pPr algn="r">
              <a:tabLst>
                <a:tab pos="0" algn="l"/>
              </a:tabLst>
            </a:pPr>
            <a:fld id="{C0432A11-0F99-4574-863C-3CD780810A70}" type="slidenum">
              <a:rPr lang="de-DE" sz="1000" spc="-1">
                <a:solidFill>
                  <a:srgbClr val="000000"/>
                </a:solidFill>
                <a:latin typeface="Calibri"/>
              </a:rPr>
              <a:pPr algn="r">
                <a:tabLst>
                  <a:tab pos="0" algn="l"/>
                </a:tabLst>
              </a:pPr>
              <a:t>53</a:t>
            </a:fld>
            <a:endParaRPr lang="de-DE" sz="10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65088" y="655638"/>
            <a:ext cx="5830888" cy="3279775"/>
          </a:xfrm>
          <a:prstGeom prst="rect">
            <a:avLst/>
          </a:prstGeom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570093" y="4153927"/>
            <a:ext cx="4559743" cy="3934328"/>
          </a:xfrm>
          <a:prstGeom prst="rect">
            <a:avLst/>
          </a:prstGeom>
        </p:spPr>
        <p:txBody>
          <a:bodyPr lIns="79032" tIns="39347" rIns="79032" bIns="39347">
            <a:noAutofit/>
          </a:bodyPr>
          <a:lstStyle/>
          <a:p>
            <a:r>
              <a:rPr lang="de-DE" sz="1900" spc="-1" dirty="0">
                <a:latin typeface="Arial"/>
              </a:rPr>
              <a:t>Schulen Einnahmen </a:t>
            </a:r>
            <a:r>
              <a:rPr lang="de-DE" sz="1900" spc="-1" dirty="0" err="1">
                <a:latin typeface="Arial"/>
              </a:rPr>
              <a:t>incl</a:t>
            </a:r>
            <a:r>
              <a:rPr lang="de-DE" sz="1900" spc="-1" dirty="0">
                <a:latin typeface="Arial"/>
              </a:rPr>
              <a:t> 31.000€ Zuschuss Hessen </a:t>
            </a:r>
          </a:p>
        </p:txBody>
      </p:sp>
      <p:sp>
        <p:nvSpPr>
          <p:cNvPr id="516" name="TextShape 3"/>
          <p:cNvSpPr txBox="1"/>
          <p:nvPr/>
        </p:nvSpPr>
        <p:spPr>
          <a:xfrm>
            <a:off x="3229189" y="8305804"/>
            <a:ext cx="2469399" cy="436806"/>
          </a:xfrm>
          <a:prstGeom prst="rect">
            <a:avLst/>
          </a:prstGeom>
          <a:noFill/>
          <a:ln>
            <a:noFill/>
          </a:ln>
        </p:spPr>
        <p:txBody>
          <a:bodyPr lIns="79032" tIns="39347" rIns="79032" bIns="39347" anchor="b">
            <a:noAutofit/>
          </a:bodyPr>
          <a:lstStyle/>
          <a:p>
            <a:pPr algn="r">
              <a:lnSpc>
                <a:spcPct val="100000"/>
              </a:lnSpc>
            </a:pPr>
            <a:fld id="{D9A244D6-FD0C-4078-BD1D-98BFB008F4DB}" type="slidenum">
              <a:rPr lang="de-DE" sz="1000" spc="-1">
                <a:solidFill>
                  <a:srgbClr val="000000"/>
                </a:solidFill>
              </a:rPr>
              <a:t>54</a:t>
            </a:fld>
            <a:endParaRPr lang="de-DE" sz="10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6576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65088" y="655638"/>
            <a:ext cx="5830888" cy="3279775"/>
          </a:xfrm>
          <a:prstGeom prst="rect">
            <a:avLst/>
          </a:prstGeom>
        </p:spPr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570093" y="4153927"/>
            <a:ext cx="4559743" cy="3934328"/>
          </a:xfrm>
          <a:prstGeom prst="rect">
            <a:avLst/>
          </a:prstGeom>
        </p:spPr>
        <p:txBody>
          <a:bodyPr lIns="79032" tIns="39347" rIns="79032" bIns="39347">
            <a:noAutofit/>
          </a:bodyPr>
          <a:lstStyle/>
          <a:p>
            <a:pPr marL="186556" indent="-186216">
              <a:tabLst>
                <a:tab pos="0" algn="l"/>
              </a:tabLst>
            </a:pPr>
            <a:r>
              <a:rPr lang="de-DE" sz="1500" spc="-1" dirty="0">
                <a:solidFill>
                  <a:srgbClr val="000000"/>
                </a:solidFill>
                <a:latin typeface="Calibri"/>
              </a:rPr>
              <a:t>Investiv:</a:t>
            </a:r>
            <a:endParaRPr lang="de-DE" sz="1500" spc="-1" dirty="0">
              <a:latin typeface="Arial"/>
            </a:endParaRPr>
          </a:p>
        </p:txBody>
      </p:sp>
      <p:sp>
        <p:nvSpPr>
          <p:cNvPr id="519" name="TextShape 3"/>
          <p:cNvSpPr txBox="1"/>
          <p:nvPr/>
        </p:nvSpPr>
        <p:spPr>
          <a:xfrm>
            <a:off x="3229189" y="8305804"/>
            <a:ext cx="2469399" cy="436806"/>
          </a:xfrm>
          <a:prstGeom prst="rect">
            <a:avLst/>
          </a:prstGeom>
          <a:noFill/>
          <a:ln>
            <a:noFill/>
          </a:ln>
        </p:spPr>
        <p:txBody>
          <a:bodyPr lIns="79032" tIns="39347" rIns="79032" bIns="39347" anchor="b">
            <a:noAutofit/>
          </a:bodyPr>
          <a:lstStyle/>
          <a:p>
            <a:pPr algn="r">
              <a:lnSpc>
                <a:spcPct val="100000"/>
              </a:lnSpc>
            </a:pPr>
            <a:fld id="{1877897B-2C66-4C0A-8A75-C3D22881AEB2}" type="slidenum">
              <a:rPr lang="de-DE" sz="1000" spc="-1">
                <a:solidFill>
                  <a:srgbClr val="000000"/>
                </a:solidFill>
              </a:rPr>
              <a:t>55</a:t>
            </a:fld>
            <a:endParaRPr lang="de-DE" sz="10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D699-F003-4A2A-8917-CFA2C41B30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899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65088" y="655638"/>
            <a:ext cx="5830888" cy="3279775"/>
          </a:xfrm>
          <a:prstGeom prst="rect">
            <a:avLst/>
          </a:prstGeom>
        </p:spPr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570093" y="4153927"/>
            <a:ext cx="4559743" cy="3934328"/>
          </a:xfrm>
          <a:prstGeom prst="rect">
            <a:avLst/>
          </a:prstGeom>
        </p:spPr>
        <p:txBody>
          <a:bodyPr lIns="79032" tIns="39347" rIns="79032" bIns="39347">
            <a:noAutofit/>
          </a:bodyPr>
          <a:lstStyle/>
          <a:p>
            <a:pPr marL="186556" indent="-186216">
              <a:tabLst>
                <a:tab pos="0" algn="l"/>
              </a:tabLst>
            </a:pPr>
            <a:r>
              <a:rPr lang="de-DE" sz="1500" spc="-1" dirty="0">
                <a:solidFill>
                  <a:srgbClr val="000000"/>
                </a:solidFill>
                <a:latin typeface="Calibri"/>
              </a:rPr>
              <a:t>Investiv:</a:t>
            </a:r>
            <a:endParaRPr lang="de-DE" sz="1500" spc="-1" dirty="0">
              <a:latin typeface="Arial"/>
            </a:endParaRPr>
          </a:p>
        </p:txBody>
      </p:sp>
      <p:sp>
        <p:nvSpPr>
          <p:cNvPr id="522" name="TextShape 3"/>
          <p:cNvSpPr txBox="1"/>
          <p:nvPr/>
        </p:nvSpPr>
        <p:spPr>
          <a:xfrm>
            <a:off x="3229189" y="8305804"/>
            <a:ext cx="2469399" cy="436806"/>
          </a:xfrm>
          <a:prstGeom prst="rect">
            <a:avLst/>
          </a:prstGeom>
          <a:noFill/>
          <a:ln>
            <a:noFill/>
          </a:ln>
        </p:spPr>
        <p:txBody>
          <a:bodyPr lIns="79032" tIns="39347" rIns="79032" bIns="39347" anchor="b">
            <a:noAutofit/>
          </a:bodyPr>
          <a:lstStyle/>
          <a:p>
            <a:pPr algn="r">
              <a:lnSpc>
                <a:spcPct val="100000"/>
              </a:lnSpc>
            </a:pPr>
            <a:fld id="{20985BF2-CCA5-4A32-8A18-1A2B069487C7}" type="slidenum">
              <a:rPr lang="de-DE" sz="1000" spc="-1">
                <a:solidFill>
                  <a:srgbClr val="000000"/>
                </a:solidFill>
              </a:rPr>
              <a:t>56</a:t>
            </a:fld>
            <a:endParaRPr lang="de-DE" sz="10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20468-BD88-8C24-B924-CF907DD3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>
            <a:extLst>
              <a:ext uri="{FF2B5EF4-FFF2-40B4-BE49-F238E27FC236}">
                <a16:creationId xmlns:a16="http://schemas.microsoft.com/office/drawing/2014/main" id="{33A57750-C08F-4B3F-1BDF-5697376D5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65088" y="655638"/>
            <a:ext cx="5830888" cy="3279775"/>
          </a:xfrm>
          <a:prstGeom prst="rect">
            <a:avLst/>
          </a:prstGeom>
        </p:spPr>
      </p:sp>
      <p:sp>
        <p:nvSpPr>
          <p:cNvPr id="521" name="PlaceHolder 2">
            <a:extLst>
              <a:ext uri="{FF2B5EF4-FFF2-40B4-BE49-F238E27FC236}">
                <a16:creationId xmlns:a16="http://schemas.microsoft.com/office/drawing/2014/main" id="{5A7D81C7-E213-1B4D-508F-2B86EA98375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70093" y="4153927"/>
            <a:ext cx="4559743" cy="3934328"/>
          </a:xfrm>
          <a:prstGeom prst="rect">
            <a:avLst/>
          </a:prstGeom>
        </p:spPr>
        <p:txBody>
          <a:bodyPr lIns="79032" tIns="39347" rIns="79032" bIns="39347">
            <a:noAutofit/>
          </a:bodyPr>
          <a:lstStyle/>
          <a:p>
            <a:pPr marL="186556" indent="-186216">
              <a:tabLst>
                <a:tab pos="0" algn="l"/>
              </a:tabLst>
            </a:pPr>
            <a:r>
              <a:rPr lang="de-DE" sz="1500" spc="-1" dirty="0">
                <a:solidFill>
                  <a:srgbClr val="000000"/>
                </a:solidFill>
                <a:latin typeface="Calibri"/>
              </a:rPr>
              <a:t>Investiv:</a:t>
            </a:r>
            <a:endParaRPr lang="de-DE" sz="1500" spc="-1" dirty="0">
              <a:latin typeface="Arial"/>
            </a:endParaRPr>
          </a:p>
        </p:txBody>
      </p:sp>
      <p:sp>
        <p:nvSpPr>
          <p:cNvPr id="522" name="TextShape 3">
            <a:extLst>
              <a:ext uri="{FF2B5EF4-FFF2-40B4-BE49-F238E27FC236}">
                <a16:creationId xmlns:a16="http://schemas.microsoft.com/office/drawing/2014/main" id="{B2F0F19D-A577-7430-CFCB-A615EAE07176}"/>
              </a:ext>
            </a:extLst>
          </p:cNvPr>
          <p:cNvSpPr txBox="1"/>
          <p:nvPr/>
        </p:nvSpPr>
        <p:spPr>
          <a:xfrm>
            <a:off x="3229189" y="8305804"/>
            <a:ext cx="2469399" cy="436806"/>
          </a:xfrm>
          <a:prstGeom prst="rect">
            <a:avLst/>
          </a:prstGeom>
          <a:noFill/>
          <a:ln>
            <a:noFill/>
          </a:ln>
        </p:spPr>
        <p:txBody>
          <a:bodyPr lIns="79032" tIns="39347" rIns="79032" bIns="39347" anchor="b">
            <a:noAutofit/>
          </a:bodyPr>
          <a:lstStyle/>
          <a:p>
            <a:pPr algn="r">
              <a:lnSpc>
                <a:spcPct val="100000"/>
              </a:lnSpc>
            </a:pPr>
            <a:fld id="{20985BF2-CCA5-4A32-8A18-1A2B069487C7}" type="slidenum">
              <a:rPr lang="de-DE" sz="1000" spc="-1">
                <a:solidFill>
                  <a:srgbClr val="000000"/>
                </a:solidFill>
              </a:rPr>
              <a:t>57</a:t>
            </a:fld>
            <a:endParaRPr lang="de-DE" sz="10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0586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D699-F003-4A2A-8917-CFA2C41B30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48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Prüfungsvorbereitung sowie die Abschlussprüfung fand in </a:t>
            </a:r>
            <a:r>
              <a:rPr lang="de-DE" dirty="0" err="1"/>
              <a:t>Sabou</a:t>
            </a:r>
            <a:r>
              <a:rPr lang="de-DE" dirty="0"/>
              <a:t> statt. Wir mussten die Azubis </a:t>
            </a:r>
            <a:r>
              <a:rPr lang="de-DE" dirty="0" err="1"/>
              <a:t>auslagerne</a:t>
            </a:r>
            <a:r>
              <a:rPr lang="de-DE" dirty="0"/>
              <a:t> wegen dem </a:t>
            </a:r>
            <a:r>
              <a:rPr lang="de-DE" dirty="0" err="1"/>
              <a:t>Terroismus</a:t>
            </a:r>
            <a:r>
              <a:rPr lang="de-DE" dirty="0"/>
              <a:t> in und um Silly.</a:t>
            </a:r>
          </a:p>
          <a:p>
            <a:r>
              <a:rPr lang="de-DE" dirty="0"/>
              <a:t>Die Jugendlichen konnten nicht mehr ruhig schlafen und sich auf die Prüfung vorbereiten. Deshalb wurde in Abstimmung mit dem zuständigen Ministerium die Vorbereitung und Prüfung ausgelagert.</a:t>
            </a:r>
          </a:p>
          <a:p>
            <a:r>
              <a:rPr lang="de-DE" dirty="0"/>
              <a:t>Von 20 Azubis haben 17 die Prüfung bestanden. 3 Azubis konnten wegen sprachlicher Probleme nicht an der Prüfung teilnehmen. Aber auch diese erhalten eine Bescheinigung des BBZ.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D699-F003-4A2A-8917-CFA2C41B30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781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7D331-A1E0-7A37-B3EE-7DD633811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A7C4C9F-20EE-EBB5-2527-0DCAE14EF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5FF943-B87F-F0AC-A253-2825F8BE0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Prüfungsvorbereitung sowie die Abschlussprüfung fand in </a:t>
            </a:r>
            <a:r>
              <a:rPr lang="de-DE" dirty="0" err="1"/>
              <a:t>Sabou</a:t>
            </a:r>
            <a:r>
              <a:rPr lang="de-DE" dirty="0"/>
              <a:t> statt. Wir mussten die Azubis </a:t>
            </a:r>
            <a:r>
              <a:rPr lang="de-DE" dirty="0" err="1"/>
              <a:t>auslagerne</a:t>
            </a:r>
            <a:r>
              <a:rPr lang="de-DE" dirty="0"/>
              <a:t> wegen dem </a:t>
            </a:r>
            <a:r>
              <a:rPr lang="de-DE" dirty="0" err="1"/>
              <a:t>Terroismus</a:t>
            </a:r>
            <a:r>
              <a:rPr lang="de-DE" dirty="0"/>
              <a:t> in und um Silly.</a:t>
            </a:r>
          </a:p>
          <a:p>
            <a:r>
              <a:rPr lang="de-DE" dirty="0"/>
              <a:t>Die Jugendlichen konnten nicht mehr ruhig schlafen und sich auf die Prüfung vorbereiten. Deshalb wurde in Abstimmung mit dem zuständigen Ministerium die Vorbereitung und Prüfung ausgelagert.</a:t>
            </a:r>
          </a:p>
          <a:p>
            <a:r>
              <a:rPr lang="de-DE" dirty="0"/>
              <a:t>Von 20 Azubis haben 17 die Prüfung bestanden. 3 Azubis konnten wegen sprachlicher Probleme nicht an der Prüfung teilnehmen. Aber auch diese erhalten eine Bescheinigung des BBZ.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239E88-D95E-BD0D-272A-8F5D5B6F6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D699-F003-4A2A-8917-CFA2C41B308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397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D699-F003-4A2A-8917-CFA2C41B308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604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52F56-2B3E-FBE7-D38E-9F5274871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F66444-6C9C-FF15-79E6-EA04BBE61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BD1CCA-4641-C57A-0ECE-7F49D2349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06945A-6B82-C78B-68B7-4BE18F78E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D699-F003-4A2A-8917-CFA2C41B308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648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D699-F003-4A2A-8917-CFA2C41B308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604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52F56-2B3E-FBE7-D38E-9F5274871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F66444-6C9C-FF15-79E6-EA04BBE61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BD1CCA-4641-C57A-0ECE-7F49D2349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06945A-6B82-C78B-68B7-4BE18F78E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7D699-F003-4A2A-8917-CFA2C41B308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648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3DAD92-83E2-4210-A428-E64DEBE09B3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A28BC75-CDE6-4BF0-9F5F-ABA0E65DA8D5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D44E8D-D574-4253-9E05-4EE2022A6B1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07C1FE-4B8F-4018-8EDD-1FF2073156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13617EF4-DCEB-4A30-ADF1-DBB34849E49B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04000" y="74160"/>
            <a:ext cx="7776000" cy="110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4400" b="1" strike="noStrike" spc="-1" dirty="0">
              <a:solidFill>
                <a:srgbClr val="8C573B"/>
              </a:solidFill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7A7FCD-6B2F-4486-8617-1B1D8AF4DD63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ADED499-0BAE-4AA1-B678-8FDDE26987B2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62E7DA4-60FE-4174-9B9E-F873F1C014C4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999CD9-275B-464C-BE85-9A3E6E2C0766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7" name="PlaceHolder 1">
            <a:extLst>
              <a:ext uri="{FF2B5EF4-FFF2-40B4-BE49-F238E27FC236}">
                <a16:creationId xmlns:a16="http://schemas.microsoft.com/office/drawing/2014/main" id="{3E936D07-9B4B-446B-974B-7B0A8B0A371A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04000" y="74160"/>
            <a:ext cx="7776000" cy="110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4400" b="1" strike="noStrike" spc="-1" dirty="0">
              <a:solidFill>
                <a:srgbClr val="8C573B"/>
              </a:solidFill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BA8B2C-B5BF-43BF-AC77-D29894E28FD4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68EED30-6DCA-49B0-B8D7-3FF5D92B48D0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EF02EA-DDAB-435E-8E6A-E585A4598154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78507F-5CF5-454E-B6F0-6A1B0D3B7965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7776000" cy="110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4400" b="1" strike="noStrike" spc="-1" dirty="0">
              <a:solidFill>
                <a:srgbClr val="8C573B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AF8263-540C-4C8F-9DF6-65DE93832D3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898939-0DF9-4D83-B0DA-3B1634B43E66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533B42B-E61A-4EFF-9852-C6AFB6A975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BF870E-7641-42C0-BA67-B2A4BF6C63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83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8C57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endParaRPr lang="de-DE" sz="3200" b="0" strike="noStrike" spc="-1" dirty="0">
              <a:latin typeface="Arial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7AD1D474-ECA3-406B-886B-E364532F9BFA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04000" y="74160"/>
            <a:ext cx="7776000" cy="110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4400" b="1" strike="noStrike" spc="-1" dirty="0">
              <a:solidFill>
                <a:srgbClr val="8C573B"/>
              </a:solidFill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5ADFEC4-E0EB-4DD8-867F-90BA58B5C6F2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8363370-69C7-4A0D-8880-2A6CE96D3455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349321-1083-4771-ADD3-0774DE733FE8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1AEEDA-5672-43BD-B107-3C7E464FF24B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spc="-1" smtClean="0">
                <a:solidFill>
                  <a:srgbClr val="FFFFFF"/>
                </a:solidFill>
                <a:latin typeface="Open Sans"/>
              </a:rPr>
              <a:pPr algn="r"/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13959181-109E-416A-840A-CFC5FAE8D529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04000" y="74160"/>
            <a:ext cx="7776000" cy="110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4400" b="1" strike="noStrike" spc="-1" dirty="0">
              <a:solidFill>
                <a:srgbClr val="8C573B"/>
              </a:solidFill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FF2B71-CEB7-441C-A801-0957003A0FE8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067529E-079E-41F4-8DC3-5CACF4756A81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F7D253B-6F70-49EB-BCE7-E408B5BABC7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1D0376D-40DA-4A6A-912E-0CF4E4C29E09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spc="-1" smtClean="0">
                <a:solidFill>
                  <a:srgbClr val="FFFFFF"/>
                </a:solidFill>
                <a:latin typeface="Open Sans"/>
              </a:rPr>
              <a:pPr algn="r"/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84B5DC08-C454-4B00-AF25-3B4F4B15ABA0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04000" y="74160"/>
            <a:ext cx="7776000" cy="110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4400" b="1" strike="noStrike" spc="-1" dirty="0">
              <a:solidFill>
                <a:srgbClr val="8C573B"/>
              </a:solidFill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6085AEE-C813-4283-8E4B-E288A983FEE5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6EC70D4-8201-49D2-ABAF-1BFE0C5D1876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60B3ABE-745D-4BE5-9CF6-79AFFF441C6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A0B8A8-F64F-4829-8B71-68397F675A56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5D682F04-8458-4CB5-95B9-DB4C9416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74160"/>
            <a:ext cx="7776000" cy="110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4400" b="1" strike="noStrike" spc="-1" dirty="0">
              <a:solidFill>
                <a:srgbClr val="8C573B"/>
              </a:solidFill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85C2411-B2C0-4375-B54D-B5A87F568E0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6D910A1-6A57-46A2-82C0-C1B42ABFD082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0E0DF9-F3BC-457E-9B76-8DAE69EF4AA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9AED0C-B2E9-4393-907C-9B934300DD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7776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8C57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endParaRPr lang="de-DE" sz="3200" b="0" strike="noStrike" spc="-1" dirty="0"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C3A41FB-7C22-46DE-AD56-406D03F0C7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95E55CE-02A3-4FD8-861B-66AEB469E51C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54BECF-6547-476C-83B5-AFD7FA0DB6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4E38CF-7232-4A52-A850-B29CADBDA2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350D600C-88C4-46A1-B4F6-313CC39DB20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04000" y="74160"/>
            <a:ext cx="7776000" cy="110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4400" b="1" strike="noStrike" spc="-1" dirty="0">
              <a:solidFill>
                <a:srgbClr val="8C573B"/>
              </a:solidFill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0FBF08A-1A3E-44D3-9FE8-74DF6FE8C20B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8513701-716B-4828-8379-094D3DC1A4DD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FEBEC7-CDBA-4D27-B190-6702D4636951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7D7391-7AED-442C-A630-7DFA0983A0C6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29511DD2-6F89-4912-929B-FD4BF9214E25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04000" y="74160"/>
            <a:ext cx="7776000" cy="110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4400" b="1" strike="noStrike" spc="-1" dirty="0">
              <a:solidFill>
                <a:srgbClr val="8C573B"/>
              </a:solidFill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BAD6F1F-6728-457B-A3FD-57C3E606CD63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9573D6F-C8E4-41B8-88CA-2B057BD33498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9410BB-110F-4307-9FCB-1FD577D5B115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FD0507-5CD1-4FFD-8E44-7E3617806803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</a:lstStyle>
          <a:p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358F0170-99C6-42B4-9B5F-41BC71A3096B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04000" y="74160"/>
            <a:ext cx="7776000" cy="110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4400" b="1" strike="noStrike" spc="-1" dirty="0">
              <a:solidFill>
                <a:srgbClr val="8C573B"/>
              </a:solidFill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2FA564-0AD9-453B-B109-01A00806B620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0D0E8DF-FA0D-4CF1-96B4-0F61F0CFECF3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7063F1-B7CE-481A-BCAE-A871AA492622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5609E1-11C9-45DA-9557-6435992A5EFB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 userDrawn="1"/>
        </p:nvSpPr>
        <p:spPr>
          <a:xfrm>
            <a:off x="0" y="5256000"/>
            <a:ext cx="10080000" cy="414000"/>
          </a:xfrm>
          <a:prstGeom prst="rect">
            <a:avLst/>
          </a:prstGeom>
          <a:solidFill>
            <a:srgbClr val="8C573B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7" name="PlaceHolder 2"/>
          <p:cNvSpPr>
            <a:spLocks noGrp="1"/>
          </p:cNvSpPr>
          <p:nvPr>
            <p:ph type="title"/>
          </p:nvPr>
        </p:nvSpPr>
        <p:spPr>
          <a:xfrm>
            <a:off x="504000" y="226080"/>
            <a:ext cx="7776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e-DE" sz="4400" b="1" strike="noStrike" spc="-1">
                <a:solidFill>
                  <a:srgbClr val="8C573B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2000" b="0" strike="noStrike" spc="-1">
                <a:solidFill>
                  <a:srgbClr val="8C573B"/>
                </a:solidFill>
                <a:latin typeface="Open Sans"/>
                <a:ea typeface="Noto Sans CJK SC"/>
              </a:rPr>
              <a:t>Format des Gliederungstextes durch Klicken bearbeiten</a:t>
            </a:r>
            <a:endParaRPr lang="de-DE" sz="2000" b="0" strike="noStrike" spc="-1">
              <a:solidFill>
                <a:srgbClr val="8C573B"/>
              </a:solidFill>
              <a:latin typeface="Open Sans"/>
            </a:endParaRPr>
          </a:p>
          <a:p>
            <a:pPr marL="864000" lvl="1" indent="-324000"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1800" b="0" strike="noStrike" spc="-1">
                <a:solidFill>
                  <a:srgbClr val="8C573B"/>
                </a:solidFill>
                <a:latin typeface="Open Sans"/>
                <a:ea typeface="Noto Sans CJK SC"/>
              </a:rPr>
              <a:t>Zweite Gliederungsebene</a:t>
            </a:r>
            <a:endParaRPr lang="de-DE" sz="1800" b="0" strike="noStrike" spc="-1">
              <a:solidFill>
                <a:srgbClr val="8C573B"/>
              </a:solidFill>
              <a:latin typeface="Open Sans"/>
            </a:endParaRPr>
          </a:p>
          <a:p>
            <a:pPr marL="1296000" lvl="2" indent="-288000">
              <a:buClr>
                <a:srgbClr val="8C573B"/>
              </a:buClr>
              <a:buSzPct val="45000"/>
              <a:buFont typeface="Wingdings" charset="2"/>
              <a:buChar char=""/>
            </a:pPr>
            <a:r>
              <a:rPr lang="de-DE" sz="1800" b="0" strike="noStrike" spc="-1">
                <a:solidFill>
                  <a:srgbClr val="8C573B"/>
                </a:solidFill>
                <a:latin typeface="Open Sans"/>
                <a:ea typeface="Noto Sans CJK SC"/>
              </a:rPr>
              <a:t>Dritte Gliederungsebene</a:t>
            </a:r>
            <a:endParaRPr lang="de-DE" sz="1800" b="0" strike="noStrike" spc="-1">
              <a:solidFill>
                <a:srgbClr val="8C573B"/>
              </a:solidFill>
              <a:latin typeface="Open Sans"/>
            </a:endParaRPr>
          </a:p>
          <a:p>
            <a:pPr marL="1728000" lvl="3" indent="-216000">
              <a:buClr>
                <a:srgbClr val="8C573B"/>
              </a:buClr>
              <a:buSzPct val="45000"/>
              <a:buFont typeface="Wingdings" charset="2"/>
              <a:buChar char=""/>
            </a:pPr>
            <a:r>
              <a:rPr lang="de-DE" sz="1800" b="0" strike="noStrike" spc="-1">
                <a:solidFill>
                  <a:srgbClr val="8C573B"/>
                </a:solidFill>
                <a:latin typeface="Open Sans"/>
                <a:ea typeface="Noto Sans CJK SC"/>
              </a:rPr>
              <a:t>Vierte Gliederungsebene</a:t>
            </a:r>
            <a:endParaRPr lang="de-DE" sz="1800" b="0" strike="noStrike" spc="-1">
              <a:solidFill>
                <a:srgbClr val="8C573B"/>
              </a:solidFill>
              <a:latin typeface="Open Sans"/>
            </a:endParaRPr>
          </a:p>
          <a:p>
            <a:pPr marL="2160000" lvl="4" indent="-216000">
              <a:buClr>
                <a:srgbClr val="8C573B"/>
              </a:buClr>
              <a:buSzPct val="45000"/>
              <a:buFont typeface="Wingdings" charset="2"/>
              <a:buChar char=""/>
            </a:pPr>
            <a:r>
              <a:rPr lang="de-DE" sz="1800" b="0" strike="noStrike" spc="-1">
                <a:solidFill>
                  <a:srgbClr val="8C573B"/>
                </a:solidFill>
                <a:latin typeface="Open Sans"/>
                <a:ea typeface="Noto Sans CJK SC"/>
              </a:rPr>
              <a:t>Fünfte Gliederungsebene</a:t>
            </a:r>
            <a:endParaRPr lang="de-DE" sz="1800" b="0" strike="noStrike" spc="-1">
              <a:solidFill>
                <a:srgbClr val="8C573B"/>
              </a:solidFill>
              <a:latin typeface="Open Sans"/>
            </a:endParaRPr>
          </a:p>
          <a:p>
            <a:pPr marL="2592000" lvl="5" indent="-216000">
              <a:buClr>
                <a:srgbClr val="8C573B"/>
              </a:buClr>
              <a:buSzPct val="45000"/>
              <a:buFont typeface="Wingdings" charset="2"/>
              <a:buChar char=""/>
            </a:pPr>
            <a:r>
              <a:rPr lang="de-DE" sz="1800" b="0" strike="noStrike" spc="-1">
                <a:solidFill>
                  <a:srgbClr val="8C573B"/>
                </a:solidFill>
                <a:latin typeface="Open Sans"/>
                <a:ea typeface="Noto Sans CJK SC"/>
              </a:rPr>
              <a:t>Sechste Gliederungsebene</a:t>
            </a:r>
            <a:endParaRPr lang="de-DE" sz="1800" b="0" strike="noStrike" spc="-1">
              <a:solidFill>
                <a:srgbClr val="8C573B"/>
              </a:solidFill>
              <a:latin typeface="Open Sans"/>
            </a:endParaRPr>
          </a:p>
          <a:p>
            <a:pPr marL="3024000" lvl="6" indent="-216000">
              <a:buClr>
                <a:srgbClr val="8C573B"/>
              </a:buClr>
              <a:buSzPct val="45000"/>
              <a:buFont typeface="Wingdings" charset="2"/>
              <a:buChar char=""/>
            </a:pPr>
            <a:r>
              <a:rPr lang="de-DE" sz="1800" b="0" strike="noStrike" spc="-1">
                <a:solidFill>
                  <a:srgbClr val="8C573B"/>
                </a:solidFill>
                <a:latin typeface="Open Sans"/>
                <a:ea typeface="Noto Sans CJK SC"/>
              </a:rPr>
              <a:t>Siebte Gliederungsebene</a:t>
            </a:r>
            <a:endParaRPr lang="de-DE" sz="1800" b="0" strike="noStrike" spc="-1">
              <a:solidFill>
                <a:srgbClr val="8C573B"/>
              </a:solidFill>
              <a:latin typeface="Open San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504000" y="5328000"/>
            <a:ext cx="2348280" cy="2278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fld id="{81E317DE-1493-4B7E-B3FB-6EBAD3573046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/>
          </p:nvPr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7227360" y="5328000"/>
            <a:ext cx="2348280" cy="2278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de-DE" sz="1400" spc="-1" dirty="0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‹Nr.›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tm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chart" Target="../charts/char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chart" Target="../charts/char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chart" Target="../charts/char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/>
          <p:cNvPicPr/>
          <p:nvPr/>
        </p:nvPicPr>
        <p:blipFill>
          <a:blip r:embed="rId3"/>
          <a:stretch/>
        </p:blipFill>
        <p:spPr>
          <a:xfrm>
            <a:off x="360" y="0"/>
            <a:ext cx="10079640" cy="2280960"/>
          </a:xfrm>
          <a:prstGeom prst="rect">
            <a:avLst/>
          </a:prstGeom>
          <a:ln>
            <a:noFill/>
          </a:ln>
        </p:spPr>
      </p:pic>
      <p:pic>
        <p:nvPicPr>
          <p:cNvPr id="43" name="Grafik 42"/>
          <p:cNvPicPr/>
          <p:nvPr/>
        </p:nvPicPr>
        <p:blipFill>
          <a:blip r:embed="rId4"/>
          <a:stretch/>
        </p:blipFill>
        <p:spPr>
          <a:xfrm>
            <a:off x="936000" y="504000"/>
            <a:ext cx="1199520" cy="119952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2520000" y="648000"/>
            <a:ext cx="259200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de-DE" sz="4000" b="1" strike="noStrike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45" name="CustomShape 2"/>
          <p:cNvSpPr/>
          <p:nvPr/>
        </p:nvSpPr>
        <p:spPr>
          <a:xfrm>
            <a:off x="2817000" y="1080000"/>
            <a:ext cx="259200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de-DE" sz="1800" b="0" strike="noStrike" spc="-1">
                <a:solidFill>
                  <a:srgbClr val="FFFFFF"/>
                </a:solidFill>
                <a:latin typeface="Open Sans"/>
              </a:rPr>
              <a:t>Nachhaltig. Zukunft. Gestalten.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13DD2EE-FB0C-80E2-3E6E-A3635492FDC8}"/>
              </a:ext>
            </a:extLst>
          </p:cNvPr>
          <p:cNvSpPr txBox="1"/>
          <p:nvPr/>
        </p:nvSpPr>
        <p:spPr>
          <a:xfrm>
            <a:off x="236891" y="2679024"/>
            <a:ext cx="96556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spc="-1" dirty="0">
                <a:solidFill>
                  <a:srgbClr val="8C573B"/>
                </a:solidFill>
                <a:latin typeface="Arial"/>
              </a:rPr>
              <a:t>Herzlich Willkommen </a:t>
            </a:r>
          </a:p>
          <a:p>
            <a:pPr algn="ctr"/>
            <a:r>
              <a:rPr lang="de-DE" sz="4400" b="1" spc="-1" dirty="0">
                <a:solidFill>
                  <a:srgbClr val="8C573B"/>
                </a:solidFill>
                <a:latin typeface="Arial"/>
              </a:rPr>
              <a:t>zur </a:t>
            </a:r>
          </a:p>
          <a:p>
            <a:pPr algn="ctr"/>
            <a:r>
              <a:rPr lang="de-DE" sz="4400" b="1" spc="-1" dirty="0">
                <a:solidFill>
                  <a:srgbClr val="8C573B"/>
                </a:solidFill>
                <a:latin typeface="Arial"/>
              </a:rPr>
              <a:t>Mitgliederversammlung 2026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C8D57DA4-0A8B-84EC-4F79-D2B97EEB90E2}"/>
              </a:ext>
            </a:extLst>
          </p:cNvPr>
          <p:cNvSpPr txBox="1">
            <a:spLocks/>
          </p:cNvSpPr>
          <p:nvPr/>
        </p:nvSpPr>
        <p:spPr>
          <a:xfrm>
            <a:off x="3442813" y="2721335"/>
            <a:ext cx="3195000" cy="2278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  <a:endParaRPr lang="de-DE" sz="1400" spc="-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37B2CC5A-6F9A-D5C3-2489-1CB706E551F8}"/>
              </a:ext>
            </a:extLst>
          </p:cNvPr>
          <p:cNvSpPr>
            <a:spLocks noGrp="1"/>
          </p:cNvSpPr>
          <p:nvPr>
            <p:ph type="ftr" idx="12"/>
          </p:nvPr>
        </p:nvSpPr>
        <p:spPr>
          <a:xfrm>
            <a:off x="3447360" y="5328000"/>
            <a:ext cx="3195000" cy="227880"/>
          </a:xfrm>
        </p:spPr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A3DFD-B2DF-7540-EBA8-D68BCD896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rafik 119">
            <a:extLst>
              <a:ext uri="{FF2B5EF4-FFF2-40B4-BE49-F238E27FC236}">
                <a16:creationId xmlns:a16="http://schemas.microsoft.com/office/drawing/2014/main" id="{7919B21F-77AF-8244-EDFF-A59D9736A1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92C42F2F-AFEC-3193-1AF4-1DBC4C467707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  <a:endParaRPr lang="de-DE" sz="1400" spc="-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 idx="10"/>
          </p:nvPr>
        </p:nvSpPr>
        <p:spPr>
          <a:xfrm>
            <a:off x="914400" y="155880"/>
            <a:ext cx="8184995" cy="1103040"/>
          </a:xfrm>
        </p:spPr>
        <p:txBody>
          <a:bodyPr/>
          <a:lstStyle/>
          <a:p>
            <a:pPr algn="ctr"/>
            <a:r>
              <a:rPr lang="de-DE" sz="2400" b="1" dirty="0">
                <a:solidFill>
                  <a:srgbClr val="996633"/>
                </a:solidFill>
                <a:latin typeface="+mn-lt"/>
              </a:rPr>
              <a:t>Ambulanzfahrzeug </a:t>
            </a:r>
            <a:br>
              <a:rPr lang="de-DE" sz="2400" b="1" dirty="0">
                <a:solidFill>
                  <a:srgbClr val="996633"/>
                </a:solidFill>
                <a:latin typeface="+mn-lt"/>
              </a:rPr>
            </a:br>
            <a:r>
              <a:rPr lang="de-DE" sz="2400" b="1" dirty="0">
                <a:solidFill>
                  <a:srgbClr val="996633"/>
                </a:solidFill>
                <a:latin typeface="+mn-lt"/>
              </a:rPr>
              <a:t> Kostenübernahme: 350 €  für 2 Reifenplatzer im Mai 2026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1326600"/>
            <a:ext cx="4153725" cy="376689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20" y="1326600"/>
            <a:ext cx="4648680" cy="37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13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D8FD4-AFA1-92D8-17BF-218267C3A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rafik 119">
            <a:extLst>
              <a:ext uri="{FF2B5EF4-FFF2-40B4-BE49-F238E27FC236}">
                <a16:creationId xmlns:a16="http://schemas.microsoft.com/office/drawing/2014/main" id="{B0C5FD8D-B4A0-1990-B7E1-636985CBE83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0FBCB225-DD86-BB05-21AF-9A8BF7F3A9FB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172236F-C9F0-3DE3-47BA-60A415EC0E29}"/>
              </a:ext>
            </a:extLst>
          </p:cNvPr>
          <p:cNvSpPr/>
          <p:nvPr/>
        </p:nvSpPr>
        <p:spPr>
          <a:xfrm>
            <a:off x="817757" y="180000"/>
            <a:ext cx="8184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C17529">
                    <a:lumMod val="75000"/>
                  </a:srgbClr>
                </a:solidFill>
                <a:cs typeface="Arial" panose="020B0604020202020204" pitchFamily="34" charset="0"/>
              </a:rPr>
              <a:t>Mehlproduktion für unterernährte Kinder und schwangere Frauen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8BF763-3C01-FCBF-2A8A-2B3F0C00A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6" y="1034752"/>
            <a:ext cx="2921569" cy="23246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DAADF1A-C37D-CD5E-DF2A-9288DCD2B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683" y="1328273"/>
            <a:ext cx="3237257" cy="26136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A551829-0E50-B41E-6300-635E2687E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371" y="1034752"/>
            <a:ext cx="2723206" cy="208655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B0233D6-2F1F-4803-D46C-DC0AE5D4E445}"/>
              </a:ext>
            </a:extLst>
          </p:cNvPr>
          <p:cNvSpPr txBox="1"/>
          <p:nvPr/>
        </p:nvSpPr>
        <p:spPr>
          <a:xfrm rot="10800000" flipV="1">
            <a:off x="312232" y="3969511"/>
            <a:ext cx="94066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spc="-1" dirty="0">
                <a:solidFill>
                  <a:srgbClr val="8C573B"/>
                </a:solidFill>
                <a:latin typeface="Open Sans"/>
              </a:rPr>
              <a:t>2 Frauen und 1 Mädchen sind mit der Mehlherstellung beschäftigt. </a:t>
            </a:r>
          </a:p>
          <a:p>
            <a:pPr algn="ctr"/>
            <a:r>
              <a:rPr lang="de-DE" sz="2000" spc="-1" dirty="0">
                <a:solidFill>
                  <a:srgbClr val="8C573B"/>
                </a:solidFill>
                <a:latin typeface="Open Sans"/>
              </a:rPr>
              <a:t>Sie erhalten pro Monat und pro Person 30,00 €.</a:t>
            </a:r>
          </a:p>
          <a:p>
            <a:pPr algn="ctr"/>
            <a:r>
              <a:rPr lang="de-DE" sz="2000" spc="-1" dirty="0">
                <a:solidFill>
                  <a:srgbClr val="8C573B"/>
                </a:solidFill>
                <a:latin typeface="Open Sans"/>
              </a:rPr>
              <a:t>Es werden pro Monat ca. 500 Beutel hergestellt.</a:t>
            </a:r>
          </a:p>
        </p:txBody>
      </p:sp>
    </p:spTree>
    <p:extLst>
      <p:ext uri="{BB962C8B-B14F-4D97-AF65-F5344CB8AC3E}">
        <p14:creationId xmlns:p14="http://schemas.microsoft.com/office/powerpoint/2010/main" val="325846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61F58-4B30-2040-9E97-E91768798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rafik 119">
            <a:extLst>
              <a:ext uri="{FF2B5EF4-FFF2-40B4-BE49-F238E27FC236}">
                <a16:creationId xmlns:a16="http://schemas.microsoft.com/office/drawing/2014/main" id="{F8C6676F-9A8D-7802-1F28-4927C8F5A8F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3C13B0E6-2043-DA1A-9E4E-90E905BA1E22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11A5E83-D776-4587-323F-AC78EC20D1EE}"/>
              </a:ext>
            </a:extLst>
          </p:cNvPr>
          <p:cNvSpPr/>
          <p:nvPr/>
        </p:nvSpPr>
        <p:spPr>
          <a:xfrm>
            <a:off x="250647" y="1285405"/>
            <a:ext cx="957102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de-DE" sz="2000" b="1" spc="-1" dirty="0">
                <a:solidFill>
                  <a:srgbClr val="8C573B"/>
                </a:solidFill>
                <a:latin typeface="Open Sans"/>
              </a:rPr>
              <a:t>Angereichertes Mehl (Mitteilung Abbé René)</a:t>
            </a:r>
          </a:p>
          <a:p>
            <a:r>
              <a:rPr lang="de-DE" sz="2000" spc="-1" dirty="0">
                <a:solidFill>
                  <a:srgbClr val="8C573B"/>
                </a:solidFill>
                <a:latin typeface="Open Sans"/>
              </a:rPr>
              <a:t>Wir sind dabei, das Mehl für die Lieferung im März 2025 vorzubereiten. Für die Vorbereitung des Mehls für die nächsten drei Monate (April, Mai, Juni) planen wir, 500 Säcke à 0,5 kg zu produzieren. </a:t>
            </a:r>
          </a:p>
          <a:p>
            <a:endParaRPr lang="de-DE" sz="2000" spc="-1" dirty="0">
              <a:solidFill>
                <a:srgbClr val="8C573B"/>
              </a:solidFill>
              <a:latin typeface="Open Sans"/>
            </a:endParaRPr>
          </a:p>
          <a:p>
            <a:endParaRPr lang="de-DE" sz="2000" spc="-1" dirty="0">
              <a:solidFill>
                <a:srgbClr val="8C573B"/>
              </a:solidFill>
              <a:latin typeface="Open Sans"/>
            </a:endParaRPr>
          </a:p>
          <a:p>
            <a:r>
              <a:rPr lang="de-DE" sz="2000" b="1" spc="-1" dirty="0">
                <a:solidFill>
                  <a:srgbClr val="8C573B"/>
                </a:solidFill>
                <a:latin typeface="Open Sans"/>
              </a:rPr>
              <a:t>Kosten für 3 Monate Mehlproduktion 2508,00 €  </a:t>
            </a:r>
          </a:p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5A24DD-C9B3-E1CE-9AAE-877A592BFE62}"/>
              </a:ext>
            </a:extLst>
          </p:cNvPr>
          <p:cNvSpPr/>
          <p:nvPr/>
        </p:nvSpPr>
        <p:spPr>
          <a:xfrm>
            <a:off x="721111" y="462191"/>
            <a:ext cx="85864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000" b="1" dirty="0">
                <a:solidFill>
                  <a:srgbClr val="C17529">
                    <a:lumMod val="75000"/>
                  </a:srgbClr>
                </a:solidFill>
                <a:cs typeface="Arial" panose="020B0604020202020204" pitchFamily="34" charset="0"/>
              </a:rPr>
              <a:t>Daten und Zahlen </a:t>
            </a:r>
          </a:p>
        </p:txBody>
      </p:sp>
    </p:spTree>
    <p:extLst>
      <p:ext uri="{BB962C8B-B14F-4D97-AF65-F5344CB8AC3E}">
        <p14:creationId xmlns:p14="http://schemas.microsoft.com/office/powerpoint/2010/main" val="3387304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C3839-9497-FBFD-7094-80FD7DFEC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rafik 119">
            <a:extLst>
              <a:ext uri="{FF2B5EF4-FFF2-40B4-BE49-F238E27FC236}">
                <a16:creationId xmlns:a16="http://schemas.microsoft.com/office/drawing/2014/main" id="{A4D3598D-1280-F3E0-B19B-288FD492C3C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80DFE85A-3EC6-A785-C96D-B537BF110CEA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334432-4758-A0EB-BC5F-4920E3A61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55" y="1301062"/>
            <a:ext cx="4203365" cy="306288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990A139-4B9A-0CB5-08E4-E89A9455A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2" y="1306600"/>
            <a:ext cx="4047110" cy="305734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3199EDD-404F-87DE-8924-9F4D2EF8100A}"/>
              </a:ext>
            </a:extLst>
          </p:cNvPr>
          <p:cNvSpPr/>
          <p:nvPr/>
        </p:nvSpPr>
        <p:spPr>
          <a:xfrm>
            <a:off x="683941" y="379452"/>
            <a:ext cx="8132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C17529">
                    <a:lumMod val="75000"/>
                  </a:srgbClr>
                </a:solidFill>
                <a:cs typeface="Arial" panose="020B0604020202020204" pitchFamily="34" charset="0"/>
              </a:rPr>
              <a:t>Mehlverteilung</a:t>
            </a:r>
          </a:p>
        </p:txBody>
      </p:sp>
    </p:spTree>
    <p:extLst>
      <p:ext uri="{BB962C8B-B14F-4D97-AF65-F5344CB8AC3E}">
        <p14:creationId xmlns:p14="http://schemas.microsoft.com/office/powerpoint/2010/main" val="108775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2BE15-72BD-57EC-25F0-ADD0C92E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668" y="226080"/>
            <a:ext cx="6252117" cy="946440"/>
          </a:xfrm>
        </p:spPr>
        <p:txBody>
          <a:bodyPr/>
          <a:lstStyle/>
          <a:p>
            <a:pPr algn="ctr"/>
            <a:r>
              <a:rPr lang="de-DE" sz="2400" b="1" dirty="0">
                <a:solidFill>
                  <a:srgbClr val="996633"/>
                </a:solidFill>
              </a:rPr>
              <a:t>Hilfen für unterernährte Kinder,</a:t>
            </a:r>
            <a:br>
              <a:rPr lang="de-DE" sz="2400" b="1" dirty="0">
                <a:solidFill>
                  <a:srgbClr val="996633"/>
                </a:solidFill>
              </a:rPr>
            </a:br>
            <a:r>
              <a:rPr lang="de-DE" sz="2400" b="1" dirty="0">
                <a:solidFill>
                  <a:srgbClr val="996633"/>
                </a:solidFill>
              </a:rPr>
              <a:t>Schwangere und Mütter 2025-April 2026</a:t>
            </a:r>
            <a:endParaRPr lang="de-DE" sz="2400" dirty="0">
              <a:solidFill>
                <a:srgbClr val="996633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F954C9-8B74-0E3E-FAF7-07B930B7CCB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287062" y="1258920"/>
            <a:ext cx="9506500" cy="352441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Von Januar 2025 bis April 2026 wurden </a:t>
            </a:r>
            <a:r>
              <a:rPr lang="de-DE" sz="2000" b="1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1424 mittelschwer unterernährte Kinder und 1173 stillende und schwangere Frauen mit angereichertem </a:t>
            </a:r>
            <a:br>
              <a:rPr lang="de-DE" sz="2000" b="1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</a:br>
            <a:r>
              <a:rPr lang="de-DE" sz="2000" b="1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Mehl versorgt.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Im gleichen Zeitraum wurden:  </a:t>
            </a:r>
            <a:r>
              <a:rPr lang="de-DE" sz="2000" b="1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794 sehr stark unterernährte Kinder mit </a:t>
            </a:r>
            <a:r>
              <a:rPr lang="de-DE" sz="2000" b="1" spc="-1" dirty="0" err="1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Plumpy</a:t>
            </a:r>
            <a:r>
              <a:rPr lang="de-DE" sz="2000" b="1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 Nut (Erdnusspaste) versorgt. (In diesem Zeitraum fehlen jedoch die Zahlen von</a:t>
            </a:r>
            <a:br>
              <a:rPr lang="de-DE" sz="2000" b="1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</a:br>
            <a:r>
              <a:rPr lang="de-DE" sz="2000" b="1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3 Monaten, die uns nicht mitgeteilt wurden).</a:t>
            </a:r>
          </a:p>
          <a:p>
            <a:pPr marL="0" indent="0">
              <a:buNone/>
            </a:pPr>
            <a:endParaRPr lang="de-DE" sz="2000" b="1" dirty="0"/>
          </a:p>
        </p:txBody>
      </p:sp>
      <p:pic>
        <p:nvPicPr>
          <p:cNvPr id="5" name="Grafik 119">
            <a:extLst>
              <a:ext uri="{FF2B5EF4-FFF2-40B4-BE49-F238E27FC236}">
                <a16:creationId xmlns:a16="http://schemas.microsoft.com/office/drawing/2014/main" id="{8EC14360-639D-13D2-12D0-4C20E84E779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950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0406E-0992-334A-B671-8909FA7A1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rafik 119">
            <a:extLst>
              <a:ext uri="{FF2B5EF4-FFF2-40B4-BE49-F238E27FC236}">
                <a16:creationId xmlns:a16="http://schemas.microsoft.com/office/drawing/2014/main" id="{D52B621C-0C6D-CA22-1B17-6BE73E5FC12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304F52BC-738C-6221-774F-8DD155DC7DC7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Inhaltsplatzhalter 5">
            <a:extLst>
              <a:ext uri="{FF2B5EF4-FFF2-40B4-BE49-F238E27FC236}">
                <a16:creationId xmlns:a16="http://schemas.microsoft.com/office/drawing/2014/main" id="{A7A77B01-818A-35E9-B014-7FA0B4D3D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7" y="264574"/>
            <a:ext cx="4956546" cy="2785762"/>
          </a:xfrm>
          <a:prstGeom prst="rect">
            <a:avLst/>
          </a:prstGeom>
        </p:spPr>
      </p:pic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CB9DD4C4-6A05-4088-F283-429950600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07" y="1843667"/>
            <a:ext cx="5103639" cy="320007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2F6F22C-A4BC-5D3C-4152-97A78A669D9E}"/>
              </a:ext>
            </a:extLst>
          </p:cNvPr>
          <p:cNvSpPr txBox="1"/>
          <p:nvPr/>
        </p:nvSpPr>
        <p:spPr>
          <a:xfrm>
            <a:off x="208079" y="3012414"/>
            <a:ext cx="43908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99663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 19.11.2025  fand eine zweitägige Schulung für alle Hebammen und Krankenpfleger statt.  </a:t>
            </a:r>
            <a:br>
              <a:rPr lang="de-DE" sz="2000" dirty="0">
                <a:solidFill>
                  <a:srgbClr val="99663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de-DE" sz="2000" dirty="0">
                <a:solidFill>
                  <a:srgbClr val="99663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Kostenübernahme von </a:t>
            </a:r>
            <a:r>
              <a:rPr lang="de-DE" sz="2000" b="1" dirty="0">
                <a:solidFill>
                  <a:srgbClr val="99663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2.150 €</a:t>
            </a:r>
          </a:p>
          <a:p>
            <a:r>
              <a:rPr lang="de-DE" sz="2000" dirty="0">
                <a:solidFill>
                  <a:srgbClr val="99663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Thema: Rechtzeitiges Erkennen von unterernährten Säuglingen und schwangeren Frauen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E7307C8-8F4C-5514-0AA5-EDFB81A5E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058" y="239998"/>
            <a:ext cx="3562493" cy="1112243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Schulung der Hebammen und Krankenpfleger</a:t>
            </a:r>
          </a:p>
        </p:txBody>
      </p:sp>
    </p:spTree>
    <p:extLst>
      <p:ext uri="{BB962C8B-B14F-4D97-AF65-F5344CB8AC3E}">
        <p14:creationId xmlns:p14="http://schemas.microsoft.com/office/powerpoint/2010/main" val="637956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753D5-2803-35A6-19F2-6D5B5A7BD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rafik 119">
            <a:extLst>
              <a:ext uri="{FF2B5EF4-FFF2-40B4-BE49-F238E27FC236}">
                <a16:creationId xmlns:a16="http://schemas.microsoft.com/office/drawing/2014/main" id="{2F6D6D32-6245-5C09-254C-4A749A083F8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F3210223-6B6D-260F-E208-AFA1D0A972E2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CEAA59D-0F59-EE33-83DC-7692A03E14D8}"/>
              </a:ext>
            </a:extLst>
          </p:cNvPr>
          <p:cNvSpPr/>
          <p:nvPr/>
        </p:nvSpPr>
        <p:spPr>
          <a:xfrm>
            <a:off x="97474" y="988666"/>
            <a:ext cx="9872736" cy="360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spc="-1" dirty="0">
                <a:solidFill>
                  <a:srgbClr val="8C573B"/>
                </a:solidFill>
                <a:latin typeface="Open Sans"/>
              </a:rPr>
              <a:t>Pfleger Jerome: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spc="-1" dirty="0">
                <a:solidFill>
                  <a:srgbClr val="8C573B"/>
                </a:solidFill>
                <a:latin typeface="Open Sans"/>
              </a:rPr>
              <a:t>„Die Gemeinde empfängt durchschnittlich </a:t>
            </a:r>
            <a:r>
              <a:rPr lang="de-DE" sz="2000" b="1" spc="-1" dirty="0">
                <a:solidFill>
                  <a:srgbClr val="8C573B"/>
                </a:solidFill>
                <a:latin typeface="Open Sans"/>
              </a:rPr>
              <a:t>110 Patienten pro Tag</a:t>
            </a:r>
            <a:r>
              <a:rPr lang="de-DE" sz="2000" spc="-1" dirty="0">
                <a:solidFill>
                  <a:srgbClr val="8C573B"/>
                </a:solidFill>
                <a:latin typeface="Open Sans"/>
              </a:rPr>
              <a:t>, die auf </a:t>
            </a:r>
            <a:r>
              <a:rPr lang="de-DE" sz="2000" b="1" spc="-1" dirty="0">
                <a:solidFill>
                  <a:srgbClr val="8C573B"/>
                </a:solidFill>
                <a:latin typeface="Open Sans"/>
              </a:rPr>
              <a:t>8 Gesundheitseinrichtungen verteilt sind. </a:t>
            </a:r>
            <a:br>
              <a:rPr lang="de-DE" sz="2000" b="1" spc="-1" dirty="0">
                <a:solidFill>
                  <a:srgbClr val="8C573B"/>
                </a:solidFill>
                <a:latin typeface="Open Sans"/>
              </a:rPr>
            </a:br>
            <a:r>
              <a:rPr lang="de-DE" sz="2000" spc="-1" dirty="0">
                <a:solidFill>
                  <a:srgbClr val="8C573B"/>
                </a:solidFill>
                <a:latin typeface="Open Sans"/>
              </a:rPr>
              <a:t>Wir stellen auch einen Anstieg der Unterernährungsfälle bei Frauen fest.“ Oberster Krankenpfleger/ CSPS Silly OUEDRAOGO M.M Jérôme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000" spc="-1" dirty="0">
              <a:solidFill>
                <a:srgbClr val="8C573B"/>
              </a:solidFill>
              <a:latin typeface="Open Sans"/>
            </a:endParaRPr>
          </a:p>
          <a:p>
            <a:r>
              <a:rPr lang="de-DE" sz="2000" b="1" spc="-1" dirty="0">
                <a:solidFill>
                  <a:srgbClr val="8C573B"/>
                </a:solidFill>
                <a:latin typeface="Open Sans"/>
              </a:rPr>
              <a:t>Schreiben von Hebamme Elise aus Silly:</a:t>
            </a:r>
          </a:p>
          <a:p>
            <a:endParaRPr lang="de-DE" sz="2000" spc="-1" dirty="0">
              <a:solidFill>
                <a:srgbClr val="8C573B"/>
              </a:solidFill>
              <a:latin typeface="Open Sans"/>
            </a:endParaRPr>
          </a:p>
          <a:p>
            <a:r>
              <a:rPr lang="de-DE" sz="2000" spc="-1" dirty="0">
                <a:solidFill>
                  <a:srgbClr val="8C573B"/>
                </a:solidFill>
                <a:latin typeface="Open Sans"/>
              </a:rPr>
              <a:t>„Wir sind motiviert für das Screening, da Sie uns sehr unterstützen. </a:t>
            </a:r>
            <a:br>
              <a:rPr lang="de-DE" sz="2000" spc="-1" dirty="0">
                <a:solidFill>
                  <a:srgbClr val="8C573B"/>
                </a:solidFill>
                <a:latin typeface="Open Sans"/>
              </a:rPr>
            </a:br>
            <a:r>
              <a:rPr lang="de-DE" sz="2000" b="1" spc="-1" dirty="0">
                <a:solidFill>
                  <a:srgbClr val="8C573B"/>
                </a:solidFill>
                <a:latin typeface="Open Sans"/>
              </a:rPr>
              <a:t>Wir wüssten nicht, wie wir Ihnen danken könnten.“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A6CF2D2-6708-DD5E-46DA-AE019943531B}"/>
              </a:ext>
            </a:extLst>
          </p:cNvPr>
          <p:cNvSpPr/>
          <p:nvPr/>
        </p:nvSpPr>
        <p:spPr>
          <a:xfrm>
            <a:off x="847493" y="462190"/>
            <a:ext cx="8073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C17529">
                    <a:lumMod val="75000"/>
                  </a:srgbClr>
                </a:solidFill>
                <a:cs typeface="Arial" panose="020B0604020202020204" pitchFamily="34" charset="0"/>
              </a:rPr>
              <a:t>Daten und Danksagen</a:t>
            </a:r>
          </a:p>
        </p:txBody>
      </p:sp>
    </p:spTree>
    <p:extLst>
      <p:ext uri="{BB962C8B-B14F-4D97-AF65-F5344CB8AC3E}">
        <p14:creationId xmlns:p14="http://schemas.microsoft.com/office/powerpoint/2010/main" val="4150299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>
                <a:solidFill>
                  <a:srgbClr val="8C573B"/>
                </a:solidFill>
                <a:latin typeface="Arial"/>
                <a:ea typeface="DejaVu Sans"/>
              </a:rPr>
              <a:t>Berufsbildung im FOCUS</a:t>
            </a:r>
            <a:endParaRPr lang="de-DE" sz="4400" b="0" strike="noStrike" spc="-1">
              <a:latin typeface="Arial"/>
            </a:endParaRPr>
          </a:p>
        </p:txBody>
      </p:sp>
      <p:sp>
        <p:nvSpPr>
          <p:cNvPr id="375" name="CustomShape 2"/>
          <p:cNvSpPr/>
          <p:nvPr/>
        </p:nvSpPr>
        <p:spPr>
          <a:xfrm>
            <a:off x="504000" y="1326600"/>
            <a:ext cx="5614920" cy="328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2000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Nachhaltig</a:t>
            </a:r>
            <a:endParaRPr lang="de-DE" sz="2000" b="0" strike="noStrike" spc="-1" dirty="0">
              <a:latin typeface="Arial"/>
            </a:endParaRPr>
          </a:p>
          <a:p>
            <a:pPr marL="864000" lvl="1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pc="-1" dirty="0">
                <a:solidFill>
                  <a:srgbClr val="8C573B"/>
                </a:solidFill>
                <a:latin typeface="Open Sans"/>
              </a:rPr>
              <a:t>Berufliche Perspektiven eröffnen</a:t>
            </a:r>
          </a:p>
          <a:p>
            <a:pPr marL="432000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2000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Zukunft</a:t>
            </a:r>
            <a:endParaRPr lang="de-DE" sz="2000" b="0" strike="noStrike" spc="-1" dirty="0">
              <a:latin typeface="Arial"/>
            </a:endParaRPr>
          </a:p>
          <a:p>
            <a:pPr marL="864000" lvl="1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1800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Selbstbestimmtes Leben in wirtschaftlich stabilen Verhältnissen</a:t>
            </a:r>
            <a:endParaRPr lang="de-DE" sz="1800" b="0" strike="noStrike" spc="-1" dirty="0"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2000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Gestalten</a:t>
            </a:r>
            <a:endParaRPr lang="de-DE" sz="2000" b="0" strike="noStrike" spc="-1" dirty="0">
              <a:latin typeface="Arial"/>
            </a:endParaRPr>
          </a:p>
          <a:p>
            <a:pPr marL="864000" lvl="1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1800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Fördern des Berufsbildungszentrum zur Ausbildung in Ackerbau, Viehzucht und Verarbeitung von Lebensmitteln</a:t>
            </a:r>
            <a:endParaRPr lang="de-DE" sz="1800" b="0" strike="noStrike" spc="-1" dirty="0">
              <a:latin typeface="Arial"/>
            </a:endParaRPr>
          </a:p>
        </p:txBody>
      </p:sp>
      <p:pic>
        <p:nvPicPr>
          <p:cNvPr id="376" name="Grafik 124"/>
          <p:cNvPicPr/>
          <p:nvPr/>
        </p:nvPicPr>
        <p:blipFill>
          <a:blip r:embed="rId3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pic>
        <p:nvPicPr>
          <p:cNvPr id="378" name="Grafik 126"/>
          <p:cNvPicPr/>
          <p:nvPr/>
        </p:nvPicPr>
        <p:blipFill>
          <a:blip r:embed="rId4"/>
          <a:srcRect t="9995" b="12006"/>
          <a:stretch/>
        </p:blipFill>
        <p:spPr>
          <a:xfrm>
            <a:off x="6696000" y="1296360"/>
            <a:ext cx="2878920" cy="336816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BFAC2D9B-07BC-87CB-E689-6ECD2A9FE9A8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  <a:endParaRPr lang="de-DE" sz="1400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952CC-0F25-75C7-0666-60FF09EAA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rafik 124">
            <a:extLst>
              <a:ext uri="{FF2B5EF4-FFF2-40B4-BE49-F238E27FC236}">
                <a16:creationId xmlns:a16="http://schemas.microsoft.com/office/drawing/2014/main" id="{04EC48AA-881D-4804-3933-4947D252923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7BDCA57F-4832-EDFC-F0C7-9C4B5306B649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  <a:endParaRPr lang="de-DE" sz="1400" spc="-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E2EC722-30C4-472F-8278-1A6A44E011C7}"/>
              </a:ext>
            </a:extLst>
          </p:cNvPr>
          <p:cNvSpPr/>
          <p:nvPr/>
        </p:nvSpPr>
        <p:spPr>
          <a:xfrm>
            <a:off x="148189" y="520931"/>
            <a:ext cx="3511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spc="-1" dirty="0">
                <a:solidFill>
                  <a:srgbClr val="8C573B"/>
                </a:solidFill>
                <a:latin typeface="Open Sans"/>
              </a:rPr>
              <a:t>Besuch im Februar 2025 der Ausbildungsfarm für Land- und Forstwirtschaft sowie Tierzucht </a:t>
            </a:r>
            <a:r>
              <a:rPr lang="de-DE" sz="1600" spc="-1" dirty="0" err="1">
                <a:solidFill>
                  <a:srgbClr val="8C573B"/>
                </a:solidFill>
                <a:latin typeface="Open Sans"/>
              </a:rPr>
              <a:t>Wênd</a:t>
            </a:r>
            <a:r>
              <a:rPr lang="de-DE" sz="1600" spc="-1" dirty="0">
                <a:solidFill>
                  <a:srgbClr val="8C573B"/>
                </a:solidFill>
                <a:latin typeface="Open Sans"/>
              </a:rPr>
              <a:t> </a:t>
            </a:r>
            <a:r>
              <a:rPr lang="de-DE" sz="1600" spc="-1" dirty="0" err="1">
                <a:solidFill>
                  <a:srgbClr val="8C573B"/>
                </a:solidFill>
                <a:latin typeface="Open Sans"/>
              </a:rPr>
              <a:t>Kuuni</a:t>
            </a:r>
            <a:r>
              <a:rPr lang="de-DE" sz="1600" spc="-1" dirty="0">
                <a:solidFill>
                  <a:srgbClr val="8C573B"/>
                </a:solidFill>
                <a:latin typeface="Open Sans"/>
              </a:rPr>
              <a:t> in </a:t>
            </a:r>
            <a:r>
              <a:rPr lang="de-DE" sz="1600" spc="-1" dirty="0" err="1">
                <a:solidFill>
                  <a:srgbClr val="8C573B"/>
                </a:solidFill>
                <a:latin typeface="Open Sans"/>
              </a:rPr>
              <a:t>Pa</a:t>
            </a:r>
            <a:r>
              <a:rPr lang="de-DE" sz="1600" spc="-1" dirty="0">
                <a:solidFill>
                  <a:srgbClr val="8C573B"/>
                </a:solidFill>
                <a:latin typeface="Open Sans"/>
              </a:rPr>
              <a:t> -</a:t>
            </a:r>
          </a:p>
          <a:p>
            <a:r>
              <a:rPr lang="de-DE" sz="1600" spc="-1" dirty="0">
                <a:solidFill>
                  <a:srgbClr val="8C573B"/>
                </a:solidFill>
                <a:latin typeface="Open Sans"/>
              </a:rPr>
              <a:t>Schwerpunkt war die Fischzucht.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CD6609-2E67-480B-960E-80BA4F1CE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70" y="1031797"/>
            <a:ext cx="1806499" cy="41160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DB345E1-1208-451B-80FD-7A7BC9BE1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59" y="180000"/>
            <a:ext cx="3568478" cy="267635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BA558D60-6B7F-4AFE-8059-CEB7CDFB4E9B}"/>
              </a:ext>
            </a:extLst>
          </p:cNvPr>
          <p:cNvSpPr/>
          <p:nvPr/>
        </p:nvSpPr>
        <p:spPr>
          <a:xfrm>
            <a:off x="60001" y="2768592"/>
            <a:ext cx="2582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spc="-1" dirty="0">
                <a:solidFill>
                  <a:srgbClr val="8C573B"/>
                </a:solidFill>
                <a:latin typeface="Open Sans"/>
              </a:rPr>
              <a:t>Im April wurde der Ausbildungsteil  Bienenzucht wieder aufgenommen.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DEE294E-C736-4C43-9CE5-CD8029850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62" y="3031095"/>
            <a:ext cx="4817075" cy="216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78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65903-4418-E02E-9822-5CADB1FDB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rafik 124">
            <a:extLst>
              <a:ext uri="{FF2B5EF4-FFF2-40B4-BE49-F238E27FC236}">
                <a16:creationId xmlns:a16="http://schemas.microsoft.com/office/drawing/2014/main" id="{A717E6EE-C86A-CFC7-5CD8-D409B4A6C96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40000" y="125324"/>
            <a:ext cx="1144544" cy="1133596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C32403DB-236C-D857-31C7-A696C1B7AC1B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  <a:endParaRPr lang="de-DE" sz="1400" spc="-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FACAB76-49CE-4019-B6FA-A5F45CEAEA3C}"/>
              </a:ext>
            </a:extLst>
          </p:cNvPr>
          <p:cNvSpPr/>
          <p:nvPr/>
        </p:nvSpPr>
        <p:spPr>
          <a:xfrm>
            <a:off x="215591" y="394010"/>
            <a:ext cx="610343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spc="-1" dirty="0">
                <a:solidFill>
                  <a:srgbClr val="8C573B"/>
                </a:solidFill>
                <a:latin typeface="Open Sans"/>
              </a:rPr>
              <a:t>Starkregen am 26.04.25 mit Sturmschäden am Schweine- und </a:t>
            </a:r>
          </a:p>
          <a:p>
            <a:r>
              <a:rPr lang="de-DE" sz="1600" spc="-1" dirty="0">
                <a:solidFill>
                  <a:srgbClr val="8C573B"/>
                </a:solidFill>
                <a:latin typeface="Open Sans"/>
              </a:rPr>
              <a:t>am Hühnerstall. Für Reparatur wurden </a:t>
            </a:r>
            <a:r>
              <a:rPr lang="de-DE" sz="1600" b="1" spc="-1" dirty="0">
                <a:solidFill>
                  <a:srgbClr val="8C573B"/>
                </a:solidFill>
                <a:latin typeface="Open Sans"/>
              </a:rPr>
              <a:t>3.720 €</a:t>
            </a:r>
            <a:r>
              <a:rPr lang="de-DE" sz="1600" spc="-1" dirty="0">
                <a:solidFill>
                  <a:srgbClr val="8C573B"/>
                </a:solidFill>
                <a:latin typeface="Open Sans"/>
              </a:rPr>
              <a:t> für Material und Arbeitskräfte zur Verfügung gestellt. </a:t>
            </a: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E72E5D-7F32-4EA1-8A87-DAC877098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32" y="937607"/>
            <a:ext cx="2365553" cy="42054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F1DBA8-B8C3-4349-B24F-12A9A7F86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6" y="1338824"/>
            <a:ext cx="3989082" cy="299181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703E52F-8E9A-443D-8B78-A96D8963E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73" y="1338824"/>
            <a:ext cx="1972878" cy="35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0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/>
          <p:cNvPicPr/>
          <p:nvPr/>
        </p:nvPicPr>
        <p:blipFill>
          <a:blip r:embed="rId3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FA1EFD-C828-4730-84F9-D93A867448D2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878D0FB-7F84-8476-C15C-483750B442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02208" y="226072"/>
            <a:ext cx="7627045" cy="5947288"/>
            <a:chOff x="1173" y="96"/>
            <a:chExt cx="3973" cy="3098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D5BA44B-7338-45B8-859B-D4211FB0A29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86" y="113"/>
              <a:ext cx="3960" cy="3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B7E469EF-C750-E552-6E12-0310AE961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" y="96"/>
              <a:ext cx="89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0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Tagesordnung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8973DDE2-6AB9-4B89-969D-DC7DB6516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96"/>
              <a:ext cx="35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BF93DDA6-65F1-AE66-C3A9-C83EC91DB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342"/>
              <a:ext cx="19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1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54106DA0-1D3D-E391-8969-3CCFE91CF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447"/>
              <a:ext cx="34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TOP 1: 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86EC68F5-4E61-FB5F-4B44-479BEA806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2" y="447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076BCA05-40BC-8D6C-F632-A8C54D08F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3" y="447"/>
              <a:ext cx="211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Begrüßung durch die Versammlungsleitung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09B17E09-2692-D8A1-9B35-DE65FEC5C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" y="447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041DC2D7-2BC0-4686-F3FC-739A59256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597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3FBCBC6E-7CC6-8680-AF56-F95CF83AB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3" y="597"/>
              <a:ext cx="656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Feststellung der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818D6606-817D-59F2-229C-F5543DC0C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597"/>
              <a:ext cx="240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fristgerechten</a:t>
              </a: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Ladung und der Beschlussfähigkeit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028190B5-DC24-603B-6880-FA0969454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3" y="597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7A50E0D4-EDE7-A951-9F7E-97BC60332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799"/>
              <a:ext cx="34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TOP 2: 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519BCC78-10A9-A39E-E7EF-E1C49C658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2" y="799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BF5A50C5-2D38-F1FD-9C47-863BA52D9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3" y="799"/>
              <a:ext cx="329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de-DE" sz="1500" b="1" dirty="0">
                  <a:solidFill>
                    <a:srgbClr val="8C573B"/>
                  </a:solidFill>
                  <a:latin typeface="Calibri" panose="020F0502020204030204" pitchFamily="34" charset="0"/>
                </a:rPr>
                <a:t>Genehmigung</a:t>
              </a: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 der Tagesordnung durch die Mitgliederversammlung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76EB889E-7C32-4E47-BC8F-0A666CE24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9" y="799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ED394171-5575-A324-2002-5A442FED1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1001"/>
              <a:ext cx="31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TOP 3: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0B381419-6DFF-1BE2-43A2-46CCA40D2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" y="1001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25013289-65BF-33B5-69FF-B52E1D1CD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3" y="1001"/>
              <a:ext cx="186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Bericht des Vorstandes zum Jahr 2025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75B18A8F-C033-E2E9-43E0-1BDA1A74F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1001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DE88C05F-D59B-FCF6-2AD6-3218B7E3D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1203"/>
              <a:ext cx="31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TOP 4: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88D06953-C2C0-C67F-7996-803334B6D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" y="1203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3BDCB921-1206-0C2B-7EE6-CB81CEB7A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3" y="1203"/>
              <a:ext cx="195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Aussprache zum Bericht des Vorstandes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11550EA0-163A-8D17-E2DC-8D6E53D11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0" y="1203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DD7AEE59-E111-1BE9-EBCC-1C583C16E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1405"/>
              <a:ext cx="34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TOP 5: 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2569CF22-5103-16FC-7DE4-8040BB606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2" y="1405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C111EAA9-438D-27A3-941B-90B488BFD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3" y="1405"/>
              <a:ext cx="206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Kassenbericht 2025 des Ressorts Finanzen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36" name="Rectangle 31">
              <a:extLst>
                <a:ext uri="{FF2B5EF4-FFF2-40B4-BE49-F238E27FC236}">
                  <a16:creationId xmlns:a16="http://schemas.microsoft.com/office/drawing/2014/main" id="{EEDB93CB-C927-5417-08C3-904B91325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7" y="1405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B10E9301-665D-EC42-649E-F4801861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1608"/>
              <a:ext cx="31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TOP 6: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184136EE-255A-6970-E987-63ACA654F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" y="1608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id="{E1D2D895-A8A1-1F68-F8D4-737C69989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3" y="1608"/>
              <a:ext cx="121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Bericht der Kassenprüfer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9DE1091C-4B24-466B-B9C2-E4AE2A28D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9" y="1608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CFF286BE-05B6-3C5C-9B5D-9AE9F9F2A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1809"/>
              <a:ext cx="31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TOP 7: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BBE4A81F-06ED-5930-C51C-E38C474BC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" y="1809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3" name="Rectangle 38">
              <a:extLst>
                <a:ext uri="{FF2B5EF4-FFF2-40B4-BE49-F238E27FC236}">
                  <a16:creationId xmlns:a16="http://schemas.microsoft.com/office/drawing/2014/main" id="{8A79E31F-525F-CC69-08BD-C85E66A61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3" y="1809"/>
              <a:ext cx="151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Aussprache zum Kassenbericht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44" name="Rectangle 39">
              <a:extLst>
                <a:ext uri="{FF2B5EF4-FFF2-40B4-BE49-F238E27FC236}">
                  <a16:creationId xmlns:a16="http://schemas.microsoft.com/office/drawing/2014/main" id="{E0907D4E-4701-10A5-F927-9C6341B8A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0" y="1809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5" name="Rectangle 40">
              <a:extLst>
                <a:ext uri="{FF2B5EF4-FFF2-40B4-BE49-F238E27FC236}">
                  <a16:creationId xmlns:a16="http://schemas.microsoft.com/office/drawing/2014/main" id="{0C28B5E6-F9D4-7856-E93F-2818F0350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2012"/>
              <a:ext cx="34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TOP 8: 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46" name="Rectangle 41">
              <a:extLst>
                <a:ext uri="{FF2B5EF4-FFF2-40B4-BE49-F238E27FC236}">
                  <a16:creationId xmlns:a16="http://schemas.microsoft.com/office/drawing/2014/main" id="{2AE5550F-9FA6-EC2D-4E44-52BF7109F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2" y="2012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50ABD3B2-7F58-98A7-D454-89E9CC0B5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2012"/>
              <a:ext cx="334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Genehmigung der Jahresabrechnung und Entlastung des Vorstandes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48" name="Rectangle 43">
              <a:extLst>
                <a:ext uri="{FF2B5EF4-FFF2-40B4-BE49-F238E27FC236}">
                  <a16:creationId xmlns:a16="http://schemas.microsoft.com/office/drawing/2014/main" id="{3F59B298-D1BC-F6C3-5FF1-3A573B045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9" y="2012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0" name="Rectangle 44">
              <a:extLst>
                <a:ext uri="{FF2B5EF4-FFF2-40B4-BE49-F238E27FC236}">
                  <a16:creationId xmlns:a16="http://schemas.microsoft.com/office/drawing/2014/main" id="{044DB426-E965-28C5-B966-3D97FA9E2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2213"/>
              <a:ext cx="31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 dirty="0">
                  <a:ln>
                    <a:noFill/>
                  </a:ln>
                  <a:solidFill>
                    <a:srgbClr val="8C573B"/>
                  </a:solidFill>
                  <a:effectLst/>
                  <a:latin typeface="Calibri" panose="020F0502020204030204" pitchFamily="34" charset="0"/>
                </a:rPr>
                <a:t>TOP 9: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53" name="Rectangle 47">
              <a:extLst>
                <a:ext uri="{FF2B5EF4-FFF2-40B4-BE49-F238E27FC236}">
                  <a16:creationId xmlns:a16="http://schemas.microsoft.com/office/drawing/2014/main" id="{EFDFB8EF-ADF7-F469-92BC-ED80BDF26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" y="2213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4" name="Rectangle 48">
              <a:extLst>
                <a:ext uri="{FF2B5EF4-FFF2-40B4-BE49-F238E27FC236}">
                  <a16:creationId xmlns:a16="http://schemas.microsoft.com/office/drawing/2014/main" id="{439732FE-59FE-BC42-5E5E-008242926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" y="2415"/>
              <a:ext cx="0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0">
              <a:extLst>
                <a:ext uri="{FF2B5EF4-FFF2-40B4-BE49-F238E27FC236}">
                  <a16:creationId xmlns:a16="http://schemas.microsoft.com/office/drawing/2014/main" id="{093507BE-B692-19F6-473B-476477584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4" y="2415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8" name="Rectangle 52">
              <a:extLst>
                <a:ext uri="{FF2B5EF4-FFF2-40B4-BE49-F238E27FC236}">
                  <a16:creationId xmlns:a16="http://schemas.microsoft.com/office/drawing/2014/main" id="{BBBC9690-FAE3-95D3-7C7F-8B8A68FCC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" y="2618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0" name="Rectangle 54">
              <a:extLst>
                <a:ext uri="{FF2B5EF4-FFF2-40B4-BE49-F238E27FC236}">
                  <a16:creationId xmlns:a16="http://schemas.microsoft.com/office/drawing/2014/main" id="{F04DED55-B673-8A0C-9297-E4E58F18F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7" y="2786"/>
              <a:ext cx="2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5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1" name="Rectangle 55">
              <a:extLst>
                <a:ext uri="{FF2B5EF4-FFF2-40B4-BE49-F238E27FC236}">
                  <a16:creationId xmlns:a16="http://schemas.microsoft.com/office/drawing/2014/main" id="{F5469043-ECF0-BD91-00DB-7F4FA91F2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2820"/>
              <a:ext cx="0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</a:endParaRPr>
            </a:p>
          </p:txBody>
        </p:sp>
        <p:sp>
          <p:nvSpPr>
            <p:cNvPr id="62" name="Rectangle 56">
              <a:extLst>
                <a:ext uri="{FF2B5EF4-FFF2-40B4-BE49-F238E27FC236}">
                  <a16:creationId xmlns:a16="http://schemas.microsoft.com/office/drawing/2014/main" id="{EEF5FEAE-B4E4-B786-002C-BC57D9212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2" y="2820"/>
              <a:ext cx="19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de-DE" alt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4" name="Rectangle 58">
              <a:extLst>
                <a:ext uri="{FF2B5EF4-FFF2-40B4-BE49-F238E27FC236}">
                  <a16:creationId xmlns:a16="http://schemas.microsoft.com/office/drawing/2014/main" id="{07D1D7DF-3AD2-4F72-4F0A-71B8CBF81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" y="2938"/>
              <a:ext cx="19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endPara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6" name="Rectangle 60">
              <a:extLst>
                <a:ext uri="{FF2B5EF4-FFF2-40B4-BE49-F238E27FC236}">
                  <a16:creationId xmlns:a16="http://schemas.microsoft.com/office/drawing/2014/main" id="{BB81FDCD-8ABB-6D1F-B0BF-DF02F5C30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2938"/>
              <a:ext cx="2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de-DE" sz="1200" b="1" dirty="0">
                  <a:solidFill>
                    <a:srgbClr val="8C573B"/>
                  </a:solidFill>
                  <a:latin typeface="Aptos" panose="020B0004020202020204" pitchFamily="34" charset="0"/>
                </a:rPr>
                <a:t> </a:t>
              </a:r>
            </a:p>
          </p:txBody>
        </p:sp>
        <p:sp>
          <p:nvSpPr>
            <p:cNvPr id="67" name="Rectangle 61">
              <a:extLst>
                <a:ext uri="{FF2B5EF4-FFF2-40B4-BE49-F238E27FC236}">
                  <a16:creationId xmlns:a16="http://schemas.microsoft.com/office/drawing/2014/main" id="{C75C66F8-323B-12B3-DEEE-78355848A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2400"/>
              <a:ext cx="1223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</a:t>
              </a:r>
              <a:r>
                <a:rPr lang="de-DE" altLang="de-DE" sz="1500" b="1" dirty="0">
                  <a:solidFill>
                    <a:srgbClr val="8C573B"/>
                  </a:solidFill>
                  <a:latin typeface="Calibri" panose="020F0502020204030204" pitchFamily="34" charset="0"/>
                </a:rPr>
                <a:t>Top 10       Verschiedenes      </a:t>
              </a:r>
            </a:p>
          </p:txBody>
        </p:sp>
      </p:grpSp>
      <p:sp>
        <p:nvSpPr>
          <p:cNvPr id="5" name="Rectangle 42">
            <a:extLst>
              <a:ext uri="{FF2B5EF4-FFF2-40B4-BE49-F238E27FC236}">
                <a16:creationId xmlns:a16="http://schemas.microsoft.com/office/drawing/2014/main" id="{53772B0E-1877-201D-9AC3-4E72251BD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954" y="4291118"/>
            <a:ext cx="62991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rgbClr val="8C573B"/>
                </a:solidFill>
                <a:effectLst/>
                <a:latin typeface="Calibri" panose="020F0502020204030204" pitchFamily="34" charset="0"/>
              </a:rPr>
              <a:t>Anträge</a:t>
            </a:r>
            <a:endParaRPr kumimoji="0" lang="de-DE" altLang="de-DE" sz="1800" b="1" i="0" u="none" strike="noStrike" cap="none" normalizeH="0" baseline="0" dirty="0">
              <a:ln>
                <a:noFill/>
              </a:ln>
              <a:solidFill>
                <a:srgbClr val="8C573B"/>
              </a:solidFill>
              <a:effectLst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24">
            <a:extLst>
              <a:ext uri="{FF2B5EF4-FFF2-40B4-BE49-F238E27FC236}">
                <a16:creationId xmlns:a16="http://schemas.microsoft.com/office/drawing/2014/main" id="{5D97589D-60C8-4826-9EB8-9D5F02AD698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4" name="Untertitel 3">
            <a:extLst>
              <a:ext uri="{FF2B5EF4-FFF2-40B4-BE49-F238E27FC236}">
                <a16:creationId xmlns:a16="http://schemas.microsoft.com/office/drawing/2014/main" id="{AC30E8FA-1695-4E32-A756-2562A8D2BE3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94010" y="2326888"/>
            <a:ext cx="9181629" cy="2287952"/>
          </a:xfrm>
        </p:spPr>
        <p:txBody>
          <a:bodyPr/>
          <a:lstStyle/>
          <a:p>
            <a:endParaRPr lang="de-DE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80D5DC5-B5ED-47F4-BD9F-806D3F93ED5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267275" y="180000"/>
            <a:ext cx="5315283" cy="1901561"/>
          </a:xfrm>
        </p:spPr>
        <p:txBody>
          <a:bodyPr/>
          <a:lstStyle/>
          <a:p>
            <a:r>
              <a:rPr lang="de-DE" sz="1800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In Zusammenarbeit mit der GIZ fand im Berufs-</a:t>
            </a:r>
            <a:br>
              <a:rPr lang="de-DE" sz="1800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</a:br>
            <a:r>
              <a:rPr lang="de-DE" sz="1800" spc="-1" dirty="0" err="1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bildungszentrum</a:t>
            </a:r>
            <a:r>
              <a:rPr lang="de-DE" sz="1800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 vom 20. bis 21.10.2025 eine </a:t>
            </a:r>
            <a:br>
              <a:rPr lang="de-DE" sz="1800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</a:br>
            <a:r>
              <a:rPr lang="de-DE" sz="1800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kostenlose Online-Schulung über die Wert-schöpfungskette von Cashewnüssen statt.  </a:t>
            </a:r>
            <a:b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97281D-0065-4EFF-84C8-A67B67440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8441" y="957717"/>
            <a:ext cx="3579359" cy="47724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24A63FD-B8A6-4819-A0BE-484B3BF3C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21" y="180000"/>
            <a:ext cx="3537640" cy="50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03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E00818-D409-47C3-9FE1-2B3B2659394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20110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Jahrgang 7:</a:t>
            </a:r>
          </a:p>
          <a:p>
            <a:pPr marL="0" indent="0">
              <a:buNone/>
            </a:pP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Trotz frühzeitiger Bewerbung über Radio, </a:t>
            </a:r>
            <a:r>
              <a:rPr lang="de-DE" sz="1900" spc="-1" dirty="0" err="1">
                <a:solidFill>
                  <a:srgbClr val="8C573B"/>
                </a:solidFill>
                <a:latin typeface="Open Sans"/>
              </a:rPr>
              <a:t>Social</a:t>
            </a: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 Media, Marktschreier und Unterstützung durch den Vorsitzenden der </a:t>
            </a:r>
            <a:r>
              <a:rPr lang="de-DE" sz="1900" spc="-1" dirty="0" err="1">
                <a:solidFill>
                  <a:srgbClr val="8C573B"/>
                </a:solidFill>
                <a:latin typeface="Open Sans"/>
              </a:rPr>
              <a:t>Délégation</a:t>
            </a: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 </a:t>
            </a:r>
            <a:r>
              <a:rPr lang="de-DE" sz="1900" spc="-1" dirty="0" err="1">
                <a:solidFill>
                  <a:srgbClr val="8C573B"/>
                </a:solidFill>
                <a:latin typeface="Open Sans"/>
              </a:rPr>
              <a:t>Spéciale</a:t>
            </a: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 konnten bis heute nur 11 Jugendliche für eine Ausbildung im BBZ gewonnen werden.</a:t>
            </a:r>
          </a:p>
          <a:p>
            <a:pPr marL="0" indent="0">
              <a:buNone/>
            </a:pP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Überlegungen zu einer Überarbeitung des Angebotes laufen. </a:t>
            </a:r>
          </a:p>
          <a:p>
            <a:pPr marL="0" indent="0">
              <a:buNone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4A32C7-BB48-499B-BB76-420F938EC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500" y="73897"/>
            <a:ext cx="1079086" cy="107908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E793F66-0F92-4118-91F5-C60F83C0EEB7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04000" y="356838"/>
            <a:ext cx="7776000" cy="820361"/>
          </a:xfrm>
        </p:spPr>
        <p:txBody>
          <a:bodyPr/>
          <a:lstStyle/>
          <a:p>
            <a:r>
              <a:rPr lang="de-DE" sz="1800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Abschluss Jahrgang 6 / Start Jahrgang 7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CA9EE97-8247-4A7C-9181-FB274010CE5E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8513701-716B-4828-8379-094D3DC1A4DD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8D722DB-B597-4B19-9281-B7F66B37C5DE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02FF552-DDDC-4549-AD96-8220DCAF31EE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21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2A17C98-498E-41AB-815D-251401519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20" y="914016"/>
            <a:ext cx="5048572" cy="3786430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B99B1E7-2FB4-413B-8CEA-D85CA4487A7C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sz="2300" spc="-1" dirty="0">
                <a:solidFill>
                  <a:srgbClr val="8C573B"/>
                </a:solidFill>
                <a:latin typeface="Open Sans"/>
              </a:rPr>
              <a:t>Jahrgang 6:</a:t>
            </a:r>
          </a:p>
          <a:p>
            <a:pPr marL="0" indent="0">
              <a:buNone/>
            </a:pPr>
            <a:r>
              <a:rPr lang="de-DE" sz="2300" spc="-1" dirty="0">
                <a:solidFill>
                  <a:srgbClr val="8C573B"/>
                </a:solidFill>
                <a:latin typeface="Open Sans"/>
              </a:rPr>
              <a:t>Auf ein CQP-Abschlussdiplom wurde verzichtet. Die Jugendlichen des 6. Jahrgangs erhielten nach Beendigung ihrer Ausbildung am 30. April 2026 eine von der BBZ-Direktion ausgestellte Bescheinigung</a:t>
            </a:r>
          </a:p>
          <a:p>
            <a:pPr marL="0" indent="0">
              <a:buNone/>
            </a:pPr>
            <a:endParaRPr lang="de-DE" sz="2300" spc="-1" dirty="0">
              <a:solidFill>
                <a:srgbClr val="8C573B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48733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04000" y="22608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4400" b="1" strike="noStrike" spc="-1">
                <a:solidFill>
                  <a:srgbClr val="8C573B"/>
                </a:solidFill>
                <a:latin typeface="Arial"/>
              </a:rPr>
              <a:t>Schulbildung im FOCUS</a:t>
            </a:r>
          </a:p>
        </p:txBody>
      </p:sp>
      <p:sp>
        <p:nvSpPr>
          <p:cNvPr id="129" name="TextShape 2"/>
          <p:cNvSpPr txBox="1"/>
          <p:nvPr/>
        </p:nvSpPr>
        <p:spPr>
          <a:xfrm>
            <a:off x="504000" y="1326600"/>
            <a:ext cx="5400000" cy="3288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2000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Nachhaltig</a:t>
            </a:r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  <a:p>
            <a:pPr marL="864000" lvl="1" indent="-324000"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1800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Kapazität und Ausstattung der Grundschulen verbessern</a:t>
            </a:r>
            <a:endParaRPr lang="de-DE" sz="1800" b="0" strike="noStrike" spc="-1" dirty="0">
              <a:solidFill>
                <a:srgbClr val="8C573B"/>
              </a:solidFill>
              <a:latin typeface="Open Sans"/>
            </a:endParaRPr>
          </a:p>
          <a:p>
            <a:pPr marL="432000" indent="-324000"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2000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Zukunft</a:t>
            </a:r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  <a:p>
            <a:pPr marL="864000" lvl="1" indent="-324000"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1800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Aufnahme alle schulpflichtigen Kinder</a:t>
            </a:r>
            <a:endParaRPr lang="de-DE" sz="1800" b="0" strike="noStrike" spc="-1" dirty="0">
              <a:solidFill>
                <a:srgbClr val="8C573B"/>
              </a:solidFill>
              <a:latin typeface="Open Sans"/>
            </a:endParaRPr>
          </a:p>
          <a:p>
            <a:pPr marL="432000" indent="-324000"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2000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Gestalten</a:t>
            </a:r>
            <a:endParaRPr lang="de-DE" sz="2000" b="0" strike="noStrike" spc="-1" dirty="0">
              <a:solidFill>
                <a:srgbClr val="8C573B"/>
              </a:solidFill>
              <a:latin typeface="Open Sans"/>
            </a:endParaRPr>
          </a:p>
          <a:p>
            <a:pPr marL="864000" lvl="1" indent="-324000"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1800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Fördern des Grundschulwesens für alle Kinder</a:t>
            </a:r>
            <a:endParaRPr lang="de-DE" sz="1800" b="0" strike="noStrike" spc="-1" dirty="0">
              <a:solidFill>
                <a:srgbClr val="8C573B"/>
              </a:solidFill>
              <a:latin typeface="Open Sans"/>
            </a:endParaRPr>
          </a:p>
        </p:txBody>
      </p:sp>
      <p:pic>
        <p:nvPicPr>
          <p:cNvPr id="130" name="Grafik 129"/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pic>
        <p:nvPicPr>
          <p:cNvPr id="132" name="Grafik 131"/>
          <p:cNvPicPr/>
          <p:nvPr/>
        </p:nvPicPr>
        <p:blipFill>
          <a:blip r:embed="rId3"/>
          <a:srcRect t="21992"/>
          <a:stretch/>
        </p:blipFill>
        <p:spPr>
          <a:xfrm>
            <a:off x="6065367" y="1111985"/>
            <a:ext cx="3804639" cy="4020602"/>
          </a:xfrm>
          <a:prstGeom prst="rect">
            <a:avLst/>
          </a:prstGeom>
          <a:ln>
            <a:noFill/>
          </a:ln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F598E9-8AE0-4649-9C8A-6294019548B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rafik 129"/>
          <p:cNvPicPr/>
          <p:nvPr/>
        </p:nvPicPr>
        <p:blipFill>
          <a:blip r:embed="rId3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26EA042-7FC9-4279-ACBE-EE8684C0C2A0}"/>
              </a:ext>
            </a:extLst>
          </p:cNvPr>
          <p:cNvSpPr txBox="1"/>
          <p:nvPr/>
        </p:nvSpPr>
        <p:spPr>
          <a:xfrm>
            <a:off x="360625" y="535334"/>
            <a:ext cx="859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pc="-1" dirty="0">
                <a:solidFill>
                  <a:srgbClr val="8C573B"/>
                </a:solidFill>
                <a:latin typeface="Open Sans"/>
              </a:rPr>
              <a:t>Personal- und Schülersituation in der Grundschulinspektion von </a:t>
            </a:r>
            <a:r>
              <a:rPr lang="de-DE" b="1" spc="-1" dirty="0" err="1">
                <a:solidFill>
                  <a:srgbClr val="8C573B"/>
                </a:solidFill>
                <a:latin typeface="Open Sans"/>
              </a:rPr>
              <a:t>Silly</a:t>
            </a:r>
            <a:r>
              <a:rPr lang="de-DE" b="1" spc="-1" dirty="0">
                <a:solidFill>
                  <a:srgbClr val="8C573B"/>
                </a:solidFill>
                <a:latin typeface="Open Sans"/>
              </a:rPr>
              <a:t> 2025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CDAC12C-27B3-4DB9-9F34-DE81FEF6E873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44 Schulen, darunter 38 öffentliche und 5 private Schulen sowie 1 Vorschule</a:t>
            </a:r>
          </a:p>
          <a:p>
            <a:pPr marL="0" indent="0">
              <a:buNone/>
            </a:pP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Inspektion mit 11 Mitarbeitern (10 Männer und 1 Frau)</a:t>
            </a:r>
          </a:p>
          <a:p>
            <a:pPr marL="0" indent="0">
              <a:buNone/>
            </a:pP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171 Lehrkräfte, davon 157 im öffentlichen und 14 im privaten Bereich</a:t>
            </a:r>
          </a:p>
          <a:p>
            <a:pPr marL="0" indent="0">
              <a:buNone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F598E9-8AE0-4649-9C8A-6294019548B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11446CD-1E05-4A35-B308-562F940A2F3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30720" y="1356363"/>
            <a:ext cx="4426920" cy="3288240"/>
          </a:xfrm>
        </p:spPr>
        <p:txBody>
          <a:bodyPr>
            <a:noAutofit/>
          </a:bodyPr>
          <a:lstStyle/>
          <a:p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spc="-1" dirty="0">
                <a:solidFill>
                  <a:srgbClr val="8C573B"/>
                </a:solidFill>
                <a:latin typeface="Open Sans"/>
              </a:rPr>
              <a:t>Ergebnis der Abschlussprüfungen an den Grundschulen Inspektion </a:t>
            </a:r>
            <a:r>
              <a:rPr lang="de-DE" sz="1800" spc="-1" dirty="0" err="1">
                <a:solidFill>
                  <a:srgbClr val="8C573B"/>
                </a:solidFill>
                <a:latin typeface="Open Sans"/>
              </a:rPr>
              <a:t>Silly</a:t>
            </a:r>
            <a:r>
              <a:rPr lang="de-DE" sz="1800" spc="-1" dirty="0">
                <a:solidFill>
                  <a:srgbClr val="8C573B"/>
                </a:solidFill>
                <a:latin typeface="Open Sans"/>
              </a:rPr>
              <a:t>: 84,41 % (648, davon 547 bestanden, besser als 2024 mit 80,38%)</a:t>
            </a:r>
          </a:p>
          <a:p>
            <a:pPr marL="0" indent="0">
              <a:buNone/>
            </a:pPr>
            <a:endParaRPr lang="de-DE" sz="1800" spc="-1" dirty="0">
              <a:solidFill>
                <a:srgbClr val="8C573B"/>
              </a:solidFill>
              <a:latin typeface="Open Sans"/>
            </a:endParaRPr>
          </a:p>
          <a:p>
            <a:r>
              <a:rPr lang="de-DE" sz="1800" spc="-1" dirty="0">
                <a:solidFill>
                  <a:srgbClr val="8C573B"/>
                </a:solidFill>
                <a:latin typeface="Open Sans"/>
              </a:rPr>
              <a:t>Vergleichsweise zur Info:</a:t>
            </a:r>
          </a:p>
          <a:p>
            <a:r>
              <a:rPr lang="de-DE" sz="1800" spc="-1" dirty="0">
                <a:solidFill>
                  <a:srgbClr val="8C573B"/>
                </a:solidFill>
                <a:latin typeface="Open Sans"/>
              </a:rPr>
              <a:t>Ergebnis landesweit: 89,68% (2023: 71,24%, 2024: 82,03%)</a:t>
            </a:r>
          </a:p>
          <a:p>
            <a:r>
              <a:rPr lang="de-DE" sz="1800" spc="-1" dirty="0">
                <a:solidFill>
                  <a:srgbClr val="8C573B"/>
                </a:solidFill>
                <a:latin typeface="Open Sans"/>
              </a:rPr>
              <a:t>Ergebnis Provinz </a:t>
            </a:r>
            <a:r>
              <a:rPr lang="de-DE" sz="1800" spc="-1" dirty="0" err="1">
                <a:solidFill>
                  <a:srgbClr val="8C573B"/>
                </a:solidFill>
                <a:latin typeface="Open Sans"/>
              </a:rPr>
              <a:t>Sissili</a:t>
            </a:r>
            <a:r>
              <a:rPr lang="de-DE" sz="1800" spc="-1" dirty="0">
                <a:solidFill>
                  <a:srgbClr val="8C573B"/>
                </a:solidFill>
                <a:latin typeface="Open Sans"/>
              </a:rPr>
              <a:t>: 86,52 %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C189B4F-4FF9-D7D9-F1DB-B859FA161C9B}"/>
              </a:ext>
            </a:extLst>
          </p:cNvPr>
          <p:cNvSpPr txBox="1"/>
          <p:nvPr/>
        </p:nvSpPr>
        <p:spPr>
          <a:xfrm>
            <a:off x="538427" y="2979925"/>
            <a:ext cx="42238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996633"/>
                </a:solidFill>
              </a:rPr>
              <a:t>Schulen in Betrieb:	37+1</a:t>
            </a:r>
          </a:p>
          <a:p>
            <a:r>
              <a:rPr lang="de-DE" b="1" dirty="0">
                <a:solidFill>
                  <a:srgbClr val="996633"/>
                </a:solidFill>
              </a:rPr>
              <a:t>Klassen in Betrieb:	166</a:t>
            </a:r>
          </a:p>
          <a:p>
            <a:r>
              <a:rPr lang="de-DE" b="1" dirty="0">
                <a:solidFill>
                  <a:srgbClr val="996633"/>
                </a:solidFill>
              </a:rPr>
              <a:t>LehrerInnen:		157</a:t>
            </a:r>
          </a:p>
          <a:p>
            <a:r>
              <a:rPr lang="de-DE" b="1" dirty="0">
                <a:solidFill>
                  <a:srgbClr val="996633"/>
                </a:solidFill>
              </a:rPr>
              <a:t>SchülerInnen		6877</a:t>
            </a:r>
          </a:p>
          <a:p>
            <a:r>
              <a:rPr lang="de-DE" b="1" dirty="0">
                <a:solidFill>
                  <a:srgbClr val="996633"/>
                </a:solidFill>
              </a:rPr>
              <a:t>CEP-Kandidaten:	648</a:t>
            </a:r>
          </a:p>
        </p:txBody>
      </p:sp>
    </p:spTree>
    <p:extLst>
      <p:ext uri="{BB962C8B-B14F-4D97-AF65-F5344CB8AC3E}">
        <p14:creationId xmlns:p14="http://schemas.microsoft.com/office/powerpoint/2010/main" val="327466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A87E-484A-ABDC-FB4E-873226A3E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rafik 129">
            <a:extLst>
              <a:ext uri="{FF2B5EF4-FFF2-40B4-BE49-F238E27FC236}">
                <a16:creationId xmlns:a16="http://schemas.microsoft.com/office/drawing/2014/main" id="{4481E051-9F20-6B9E-11A8-7DAE2C442A7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9E0B8C-4E69-2786-BEEF-B0A338201A8D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6FFD9E9-7290-4700-B1CF-B7DD34DF2FE3}"/>
              </a:ext>
            </a:extLst>
          </p:cNvPr>
          <p:cNvSpPr txBox="1"/>
          <p:nvPr/>
        </p:nvSpPr>
        <p:spPr>
          <a:xfrm>
            <a:off x="230460" y="180000"/>
            <a:ext cx="848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Mathematik-Fortbildung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2CB6D1A-42AF-4F84-B872-1ECA13683F2C}"/>
              </a:ext>
            </a:extLst>
          </p:cNvPr>
          <p:cNvSpPr txBox="1"/>
          <p:nvPr/>
        </p:nvSpPr>
        <p:spPr>
          <a:xfrm>
            <a:off x="5068088" y="624468"/>
            <a:ext cx="41223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pc="-1" dirty="0">
                <a:solidFill>
                  <a:srgbClr val="8C573B"/>
                </a:solidFill>
                <a:latin typeface="Open Sans"/>
              </a:rPr>
              <a:t>Am 11. + 12. April 2025 fand in den neuen Klassenräumen der Schule </a:t>
            </a:r>
            <a:r>
              <a:rPr lang="de-DE" sz="1600" spc="-1" dirty="0" err="1">
                <a:solidFill>
                  <a:srgbClr val="8C573B"/>
                </a:solidFill>
                <a:latin typeface="Open Sans"/>
              </a:rPr>
              <a:t>Silly</a:t>
            </a:r>
            <a:r>
              <a:rPr lang="de-DE" sz="1600" spc="-1" dirty="0">
                <a:solidFill>
                  <a:srgbClr val="8C573B"/>
                </a:solidFill>
                <a:latin typeface="Open Sans"/>
              </a:rPr>
              <a:t> A eine Mathematik-Fortbildung für die 38 </a:t>
            </a:r>
            <a:r>
              <a:rPr lang="de-DE" sz="1600" spc="-1" dirty="0" err="1">
                <a:solidFill>
                  <a:srgbClr val="8C573B"/>
                </a:solidFill>
                <a:latin typeface="Open Sans"/>
              </a:rPr>
              <a:t>GrundschullehrerInnen</a:t>
            </a:r>
            <a:r>
              <a:rPr lang="de-DE" sz="1600" spc="-1" dirty="0">
                <a:solidFill>
                  <a:srgbClr val="8C573B"/>
                </a:solidFill>
                <a:latin typeface="Open Sans"/>
              </a:rPr>
              <a:t> der Abschlussklassen statt. </a:t>
            </a:r>
          </a:p>
          <a:p>
            <a:r>
              <a:rPr lang="de-DE" sz="1600" spc="-1" dirty="0">
                <a:solidFill>
                  <a:srgbClr val="8C573B"/>
                </a:solidFill>
                <a:latin typeface="Open Sans"/>
              </a:rPr>
              <a:t>Die Erfolgsquote im Problemfach stieg von 23% auf über 57%.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35A0DBF-AFF0-4566-8FC6-AE029DF9F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5" y="720000"/>
            <a:ext cx="4513508" cy="2626611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D043F98-D303-44FC-B51A-B6779F3D15C9}"/>
              </a:ext>
            </a:extLst>
          </p:cNvPr>
          <p:cNvSpPr txBox="1"/>
          <p:nvPr/>
        </p:nvSpPr>
        <p:spPr>
          <a:xfrm>
            <a:off x="376687" y="3576398"/>
            <a:ext cx="409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pc="-1" dirty="0">
                <a:solidFill>
                  <a:srgbClr val="8C573B"/>
                </a:solidFill>
                <a:latin typeface="Open Sans"/>
              </a:rPr>
              <a:t>Das Gelernte wurde im Anschluss vor Ort mit SchülerInnen der Abschlussklasse </a:t>
            </a:r>
            <a:r>
              <a:rPr lang="de-DE" spc="-1" dirty="0" err="1">
                <a:solidFill>
                  <a:srgbClr val="8C573B"/>
                </a:solidFill>
                <a:latin typeface="Open Sans"/>
              </a:rPr>
              <a:t>Silly</a:t>
            </a:r>
            <a:r>
              <a:rPr lang="de-DE" spc="-1" dirty="0">
                <a:solidFill>
                  <a:srgbClr val="8C573B"/>
                </a:solidFill>
                <a:latin typeface="Open Sans"/>
              </a:rPr>
              <a:t> A angewandt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99C070C-CD0D-4D6C-9141-7DF7C2A22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2530721"/>
            <a:ext cx="4339056" cy="244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32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F4CDF-480D-4771-A5C3-9C5155B99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Schulspeisung – Lieferung und Verteilung von Lebensmitteln an Schulkantinen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AE5833-006E-47E9-B00D-2636E8EE614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1048214"/>
            <a:ext cx="4416702" cy="1271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Weihnachtsaktion 2024 – 24.000 €</a:t>
            </a:r>
          </a:p>
          <a:p>
            <a:pPr marL="0" indent="0">
              <a:buNone/>
            </a:pPr>
            <a:r>
              <a:rPr lang="de-DE" sz="1600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Am 06.05.25 fand die offizielle Übergabe der Lebensmittel statt. Ca. 6.500 Schulkinder konnten für vier Wochen verpflegt werden.</a:t>
            </a:r>
          </a:p>
          <a:p>
            <a:pPr marL="0" indent="0">
              <a:buNone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AE410C-0944-4839-8D5A-8BA5CBDC352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159298" y="1048214"/>
            <a:ext cx="4416702" cy="1271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Während der Prüfungsphase Anfang Juni stellt FOCUS seit Jahren ein Lebensmittel-paket über 3.000 € für die Schulküchen an den vier Prüfungszentren zur Verfügung.</a:t>
            </a:r>
          </a:p>
          <a:p>
            <a:pPr marL="0" indent="0">
              <a:buNone/>
            </a:pPr>
            <a:endParaRPr lang="de-DE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DA2E43-86D8-4BD7-A74F-473AC830BF0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732677" y="-31786"/>
            <a:ext cx="1080000" cy="1080000"/>
          </a:xfrm>
          <a:prstGeom prst="rect">
            <a:avLst/>
          </a:prstGeom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4D47BC-F42D-4290-A829-381C2991C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8" y="2095207"/>
            <a:ext cx="3855892" cy="28883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3A9433D-FB57-469F-B93C-ADD62E791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93" y="2054392"/>
            <a:ext cx="4080944" cy="307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38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B0FD0DBD-5570-4383-9BA0-7DACF3EC51C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98126" y="851240"/>
            <a:ext cx="9071640" cy="3968069"/>
          </a:xfrm>
        </p:spPr>
        <p:txBody>
          <a:bodyPr anchor="t"/>
          <a:lstStyle/>
          <a:p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Brédié</a:t>
            </a:r>
            <a:r>
              <a:rPr lang="de-DE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</a:t>
            </a:r>
            <a:r>
              <a:rPr lang="de-DE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Zinion</a:t>
            </a:r>
            <a:endParaRPr lang="de-DE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98C41D1-1CB1-44B5-8582-81A7E6450E47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422224" y="-7710"/>
            <a:ext cx="7776000" cy="688929"/>
          </a:xfrm>
        </p:spPr>
        <p:txBody>
          <a:bodyPr/>
          <a:lstStyle/>
          <a:p>
            <a:r>
              <a:rPr lang="de-DE" sz="1800" b="1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Sturmschäden an den Grundschulen in </a:t>
            </a:r>
            <a:r>
              <a:rPr lang="de-DE" sz="1800" b="1" spc="-1" dirty="0" err="1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Brédié</a:t>
            </a:r>
            <a:r>
              <a:rPr lang="de-DE" sz="1800" b="1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 und </a:t>
            </a:r>
            <a:r>
              <a:rPr lang="de-DE" sz="1800" b="1" spc="-1" dirty="0" err="1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Zinion</a:t>
            </a:r>
            <a:endParaRPr lang="de-DE" sz="1800" b="1" spc="-1" dirty="0">
              <a:solidFill>
                <a:srgbClr val="8C573B"/>
              </a:solidFill>
              <a:latin typeface="Open Sans"/>
              <a:ea typeface="+mn-ea"/>
              <a:cs typeface="+mn-cs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840FD9-CCE1-41DA-8D08-F0442542D319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8363370-69C7-4A0D-8880-2A6CE96D3455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FCCDA5-D8AC-4B31-AC5B-AD1328B563FF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BDA366-2AFB-4745-8AEE-2CC29DF42714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spc="-1" smtClean="0">
                <a:solidFill>
                  <a:srgbClr val="FFFFFF"/>
                </a:solidFill>
                <a:latin typeface="Open Sans"/>
              </a:rPr>
              <a:pPr algn="r"/>
              <a:t>26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DA79A6F-6E90-4B87-B5C8-8D3513302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3" y="750849"/>
            <a:ext cx="2751486" cy="366864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206BDA4-53F4-4EB7-80BF-F2C06A9F5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59" y="580529"/>
            <a:ext cx="2442861" cy="182988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90B8881-B4C7-4894-9921-B4BCC329E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72" y="505937"/>
            <a:ext cx="3352623" cy="190447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BC48EBF-50DC-4C09-BEC0-2919A5317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86" y="2657604"/>
            <a:ext cx="3131754" cy="170071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105BC9D-693A-4060-B3E3-410B190F9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72" y="2956715"/>
            <a:ext cx="3501748" cy="18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26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63513667-868B-4F90-8041-558330CFE63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000" y="892098"/>
            <a:ext cx="9071640" cy="4207726"/>
          </a:xfrm>
        </p:spPr>
        <p:txBody>
          <a:bodyPr anchor="t"/>
          <a:lstStyle/>
          <a:p>
            <a:pPr marL="0" indent="0">
              <a:buNone/>
            </a:pPr>
            <a:r>
              <a:rPr lang="de-DE" sz="1800" spc="-1" dirty="0">
                <a:latin typeface="Open Sans"/>
                <a:ea typeface="+mn-ea"/>
                <a:cs typeface="+mn-cs"/>
              </a:rPr>
              <a:t>Im Schuljahr 2025-2026 ist die Umsetzung der neuen Reformen in allen Bildungseinrichtungen Burkina Fasos offiziell und verbindlich. Diese Reformen sind: </a:t>
            </a:r>
          </a:p>
          <a:p>
            <a:r>
              <a:rPr lang="de-DE" sz="1800" spc="-1" dirty="0">
                <a:latin typeface="Open Sans"/>
                <a:ea typeface="+mn-ea"/>
                <a:cs typeface="+mn-cs"/>
              </a:rPr>
              <a:t>Eröffnung von Zentren für Vorschulerziehung</a:t>
            </a:r>
          </a:p>
          <a:p>
            <a:r>
              <a:rPr lang="de-DE" sz="1800" spc="-1" dirty="0">
                <a:latin typeface="Open Sans"/>
                <a:ea typeface="+mn-ea"/>
                <a:cs typeface="+mn-cs"/>
              </a:rPr>
              <a:t>Tragen von Schuluniformen aus traditionell gewebtem Stoff oder </a:t>
            </a:r>
            <a:r>
              <a:rPr lang="de-DE" sz="1800" spc="-1" dirty="0" err="1">
                <a:latin typeface="Open Sans"/>
                <a:ea typeface="+mn-ea"/>
                <a:cs typeface="+mn-cs"/>
              </a:rPr>
              <a:t>Kôkô</a:t>
            </a:r>
            <a:r>
              <a:rPr lang="de-DE" sz="1800" spc="-1" dirty="0">
                <a:latin typeface="Open Sans"/>
                <a:ea typeface="+mn-ea"/>
                <a:cs typeface="+mn-cs"/>
              </a:rPr>
              <a:t> </a:t>
            </a:r>
            <a:r>
              <a:rPr lang="de-DE" sz="1800" spc="-1" dirty="0" err="1">
                <a:latin typeface="Open Sans"/>
                <a:ea typeface="+mn-ea"/>
                <a:cs typeface="+mn-cs"/>
              </a:rPr>
              <a:t>Dounda</a:t>
            </a:r>
            <a:endParaRPr lang="de-DE" sz="1800" spc="-1" dirty="0">
              <a:latin typeface="Open Sans"/>
              <a:ea typeface="+mn-ea"/>
              <a:cs typeface="+mn-cs"/>
            </a:endParaRPr>
          </a:p>
          <a:p>
            <a:r>
              <a:rPr lang="de-DE" sz="1800" spc="-1" dirty="0">
                <a:latin typeface="Open Sans"/>
                <a:ea typeface="+mn-ea"/>
                <a:cs typeface="+mn-cs"/>
              </a:rPr>
              <a:t>Einführung in verschiedene Berufe (Gärtner, Weben, Nähen, Friseurhandwerk, Tierhaltung…</a:t>
            </a:r>
          </a:p>
          <a:p>
            <a:r>
              <a:rPr lang="de-DE" sz="1800" spc="-1" dirty="0">
                <a:latin typeface="Open Sans"/>
                <a:ea typeface="+mn-ea"/>
                <a:cs typeface="+mn-cs"/>
              </a:rPr>
              <a:t>Mündlicher Englischunterricht in der dritten Klasse</a:t>
            </a:r>
          </a:p>
          <a:p>
            <a:r>
              <a:rPr lang="de-DE" sz="1800" spc="-1" dirty="0">
                <a:latin typeface="Open Sans"/>
                <a:ea typeface="+mn-ea"/>
                <a:cs typeface="+mn-cs"/>
              </a:rPr>
              <a:t>Einführung in oder Unterricht in einer lokalen Sprache in der ersten Klasse</a:t>
            </a:r>
          </a:p>
          <a:p>
            <a:r>
              <a:rPr lang="de-DE" sz="1800" spc="-1" dirty="0">
                <a:latin typeface="Open Sans"/>
                <a:ea typeface="+mn-ea"/>
                <a:cs typeface="+mn-cs"/>
              </a:rPr>
              <a:t>Einführung in Informatik</a:t>
            </a:r>
          </a:p>
          <a:p>
            <a:r>
              <a:rPr lang="de-DE" sz="1800" spc="-1" dirty="0">
                <a:latin typeface="Open Sans"/>
                <a:ea typeface="+mn-ea"/>
                <a:cs typeface="+mn-cs"/>
              </a:rPr>
              <a:t>Förderung von Schulfeldern für die endogene Kantine</a:t>
            </a:r>
          </a:p>
          <a:p>
            <a:r>
              <a:rPr lang="de-DE" sz="1800" spc="-1" dirty="0">
                <a:latin typeface="Open Sans"/>
                <a:ea typeface="+mn-ea"/>
                <a:cs typeface="+mn-cs"/>
              </a:rPr>
              <a:t>Einrichtung von Schulräten als Ersatz für die Elternvereinigungen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417A57-BA3B-4282-8FA3-516BC2F87D51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04000" y="74160"/>
            <a:ext cx="7776000" cy="539280"/>
          </a:xfrm>
        </p:spPr>
        <p:txBody>
          <a:bodyPr/>
          <a:lstStyle/>
          <a:p>
            <a:r>
              <a:rPr lang="de-DE" sz="2000" b="1" spc="-1" dirty="0">
                <a:solidFill>
                  <a:srgbClr val="8C573B"/>
                </a:solidFill>
                <a:latin typeface="Open Sans"/>
                <a:ea typeface="+mn-ea"/>
                <a:cs typeface="+mn-cs"/>
              </a:rPr>
              <a:t>Schulreformen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A12576-CFCB-4C04-A8E6-58081CED91B2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8363370-69C7-4A0D-8880-2A6CE96D3455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D04BDA-2A9C-4184-95C0-59E2CB843721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227412-95A4-46A7-8A90-3CFB669B1F77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spc="-1" smtClean="0">
                <a:solidFill>
                  <a:srgbClr val="FFFFFF"/>
                </a:solidFill>
                <a:latin typeface="Open Sans"/>
              </a:rPr>
              <a:pPr algn="r"/>
              <a:t>27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B9F591-37A4-40DD-9E4B-3D2CE09101A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02830" y="-24290"/>
            <a:ext cx="1080000" cy="1080000"/>
          </a:xfrm>
          <a:prstGeom prst="rect">
            <a:avLst/>
          </a:prstGeom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50EDB24-3BC3-4E8F-A7BB-96F7F39CE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039" y="2512969"/>
            <a:ext cx="1972691" cy="26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1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2DF789-8B23-4BAB-BE81-C657D5D516BF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8363370-69C7-4A0D-8880-2A6CE96D3455}" type="datetime1">
              <a:rPr lang="de-DE" sz="1400" b="0" strike="noStrike" spc="-1" smtClean="0">
                <a:solidFill>
                  <a:srgbClr val="FFFFFF"/>
                </a:solidFill>
                <a:latin typeface="Open Sans"/>
              </a:rPr>
              <a:t>10.06.2026</a:t>
            </a:fld>
            <a:endParaRPr lang="de-DE" sz="14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9D2E77-8AA2-4713-B38E-B97D3111645B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8066D1-38D8-4B56-9E31-C80958AD8326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 algn="r"/>
            <a:r>
              <a:rPr lang="de-DE" sz="1400" spc="-1">
                <a:solidFill>
                  <a:srgbClr val="FFFFFF"/>
                </a:solidFill>
                <a:latin typeface="Open Sans"/>
              </a:rPr>
              <a:t>Seite </a:t>
            </a:r>
            <a:fld id="{8F4ED8A7-1371-409B-8A64-2F845E80F078}" type="slidenum">
              <a:rPr lang="de-DE" sz="1400" spc="-1" smtClean="0">
                <a:solidFill>
                  <a:srgbClr val="FFFFFF"/>
                </a:solidFill>
                <a:latin typeface="Open Sans"/>
              </a:rPr>
              <a:pPr algn="r"/>
              <a:t>28</a:t>
            </a:fld>
            <a:endParaRPr lang="de-DE" sz="1400" b="0" strike="noStrike" spc="-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4634B0C-8012-463C-9234-FCA208673893}"/>
              </a:ext>
            </a:extLst>
          </p:cNvPr>
          <p:cNvSpPr txBox="1"/>
          <p:nvPr/>
        </p:nvSpPr>
        <p:spPr>
          <a:xfrm>
            <a:off x="252761" y="312233"/>
            <a:ext cx="938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09479E8-1CCD-4AD7-82DA-FD3D9AE8B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9" y="510757"/>
            <a:ext cx="3890764" cy="187283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F6BDC7D-14D7-408E-8AC1-9EAB87EDD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4" y="2654458"/>
            <a:ext cx="2760955" cy="207071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8D8AF93-7836-49D8-AC37-DCD8878C1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611" y="383285"/>
            <a:ext cx="2682145" cy="201160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22B46CE-D991-43EA-BB8E-A5B13723F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23" y="2619775"/>
            <a:ext cx="2788637" cy="209147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C8D4991-CEA9-4B84-917A-321188547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73" y="508230"/>
            <a:ext cx="2505725" cy="188666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484CC44-1AE3-414A-95EE-A0B75E4B6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44" y="2629052"/>
            <a:ext cx="4090644" cy="20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88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A8C714C-A176-47B0-81AD-20BADBCF3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3" y="222799"/>
            <a:ext cx="3106242" cy="41467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DA2DE41-4EDE-4BE3-8A8A-AB875E5B0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06" y="222799"/>
            <a:ext cx="4936534" cy="22214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974F3CA-8A4F-4945-96A6-3FFBDCC48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02" y="2521117"/>
            <a:ext cx="2019349" cy="26924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DA6D96-3D08-4DF0-AB8D-CCECED49B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44" y="2521118"/>
            <a:ext cx="2692465" cy="26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77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rafik 49_0"/>
          <p:cNvPicPr/>
          <p:nvPr/>
        </p:nvPicPr>
        <p:blipFill>
          <a:blip r:embed="rId2"/>
          <a:stretch/>
        </p:blipFill>
        <p:spPr>
          <a:xfrm>
            <a:off x="360" y="0"/>
            <a:ext cx="10078560" cy="2279880"/>
          </a:xfrm>
          <a:prstGeom prst="rect">
            <a:avLst/>
          </a:prstGeom>
          <a:ln>
            <a:noFill/>
          </a:ln>
        </p:spPr>
      </p:pic>
      <p:pic>
        <p:nvPicPr>
          <p:cNvPr id="394" name="Grafik 50_1"/>
          <p:cNvPicPr/>
          <p:nvPr/>
        </p:nvPicPr>
        <p:blipFill>
          <a:blip r:embed="rId3"/>
          <a:stretch/>
        </p:blipFill>
        <p:spPr>
          <a:xfrm>
            <a:off x="936000" y="504000"/>
            <a:ext cx="1198440" cy="1198440"/>
          </a:xfrm>
          <a:prstGeom prst="rect">
            <a:avLst/>
          </a:prstGeom>
          <a:ln>
            <a:noFill/>
          </a:ln>
        </p:spPr>
      </p:pic>
      <p:sp>
        <p:nvSpPr>
          <p:cNvPr id="395" name="CustomShape 1"/>
          <p:cNvSpPr/>
          <p:nvPr/>
        </p:nvSpPr>
        <p:spPr>
          <a:xfrm>
            <a:off x="2520000" y="648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000" b="1" strike="noStrike" spc="-1">
                <a:solidFill>
                  <a:srgbClr val="FFFFFF"/>
                </a:solidFill>
                <a:latin typeface="Open Sans"/>
                <a:ea typeface="DejaVu Sans"/>
              </a:rPr>
              <a:t>FOCUS e.V.</a:t>
            </a:r>
            <a:endParaRPr lang="de-DE" sz="4000" b="0" strike="noStrike" spc="-1">
              <a:latin typeface="Arial"/>
            </a:endParaRPr>
          </a:p>
        </p:txBody>
      </p:sp>
      <p:sp>
        <p:nvSpPr>
          <p:cNvPr id="396" name="CustomShape 2"/>
          <p:cNvSpPr/>
          <p:nvPr/>
        </p:nvSpPr>
        <p:spPr>
          <a:xfrm>
            <a:off x="2817000" y="1080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Open Sans"/>
                <a:ea typeface="DejaVu Sans"/>
              </a:rPr>
              <a:t>Nachhaltig. Zukunft. Gestalten.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97" name="CustomShape 3"/>
          <p:cNvSpPr/>
          <p:nvPr/>
        </p:nvSpPr>
        <p:spPr>
          <a:xfrm>
            <a:off x="1004206" y="2539092"/>
            <a:ext cx="8498353" cy="24834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TOP 3: Bericht des Vorstandes</a:t>
            </a:r>
          </a:p>
          <a:p>
            <a:pPr>
              <a:lnSpc>
                <a:spcPct val="100000"/>
              </a:lnSpc>
            </a:pPr>
            <a:r>
              <a:rPr lang="de-DE" sz="20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 </a:t>
            </a:r>
          </a:p>
          <a:p>
            <a:pPr marL="2857500" lvl="5" indent="-571500">
              <a:buFont typeface="Arial" panose="020B0604020202020204" pitchFamily="34" charset="0"/>
              <a:buChar char="•"/>
            </a:pPr>
            <a:r>
              <a:rPr lang="de-DE" sz="3200" b="1" spc="-1" dirty="0">
                <a:solidFill>
                  <a:srgbClr val="8C573B"/>
                </a:solidFill>
              </a:rPr>
              <a:t>Aktuelles</a:t>
            </a:r>
          </a:p>
          <a:p>
            <a:pPr marL="2857500" lvl="5" indent="-571500">
              <a:buFont typeface="Arial" panose="020B0604020202020204" pitchFamily="34" charset="0"/>
              <a:buChar char="•"/>
            </a:pPr>
            <a:r>
              <a:rPr lang="de-DE" sz="3200" b="1" spc="-1" dirty="0">
                <a:solidFill>
                  <a:srgbClr val="8C573B"/>
                </a:solidFill>
              </a:rPr>
              <a:t>Bericht 2025 </a:t>
            </a:r>
          </a:p>
          <a:p>
            <a:pPr marL="2857500" lvl="5" indent="-571500">
              <a:buFont typeface="Arial" panose="020B0604020202020204" pitchFamily="34" charset="0"/>
              <a:buChar char="•"/>
            </a:pPr>
            <a:endParaRPr lang="de-DE" sz="3200" b="1" spc="-1" dirty="0">
              <a:solidFill>
                <a:srgbClr val="8C573B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		</a:t>
            </a:r>
            <a:endParaRPr lang="de-DE" sz="4400" b="0" strike="noStrike" spc="-1" dirty="0">
              <a:latin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C47CCF-9CD0-A06F-3408-649C09A91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70" y="5292565"/>
            <a:ext cx="9419136" cy="37798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rafik 129"/>
          <p:cNvPicPr/>
          <p:nvPr/>
        </p:nvPicPr>
        <p:blipFill>
          <a:blip r:embed="rId3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F598E9-8AE0-4649-9C8A-6294019548B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1B1F56-A78E-C277-A824-C7D2F0068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4" y="426446"/>
            <a:ext cx="9964541" cy="166710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56F9954-FF55-8E64-B16E-311EDC4B90CA}"/>
              </a:ext>
            </a:extLst>
          </p:cNvPr>
          <p:cNvSpPr txBox="1"/>
          <p:nvPr/>
        </p:nvSpPr>
        <p:spPr>
          <a:xfrm>
            <a:off x="1492045" y="1950334"/>
            <a:ext cx="66331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spc="-1" dirty="0">
                <a:solidFill>
                  <a:srgbClr val="8C573B"/>
                </a:solidFill>
                <a:latin typeface="Open Sans"/>
              </a:rPr>
              <a:t>„Friedensprojekt“ </a:t>
            </a:r>
          </a:p>
          <a:p>
            <a:pPr algn="ctr"/>
            <a:endParaRPr lang="de-DE" b="1" spc="-1" dirty="0">
              <a:solidFill>
                <a:srgbClr val="8C573B"/>
              </a:solidFill>
              <a:latin typeface="Open Sans"/>
            </a:endParaRPr>
          </a:p>
          <a:p>
            <a:pPr algn="ctr"/>
            <a:r>
              <a:rPr lang="de-DE" b="1" spc="-1" dirty="0">
                <a:solidFill>
                  <a:srgbClr val="8C573B"/>
                </a:solidFill>
                <a:latin typeface="Open Sans"/>
              </a:rPr>
              <a:t>genehmigt durch das Ministerium für </a:t>
            </a:r>
          </a:p>
          <a:p>
            <a:pPr algn="ctr"/>
            <a:r>
              <a:rPr lang="de-DE" b="1" spc="-1" dirty="0">
                <a:solidFill>
                  <a:srgbClr val="8C573B"/>
                </a:solidFill>
                <a:latin typeface="Open Sans"/>
              </a:rPr>
              <a:t>wirtschaftliche Zusammenarbeit und Entwicklungshilfe </a:t>
            </a:r>
          </a:p>
          <a:p>
            <a:pPr algn="ctr"/>
            <a:endParaRPr lang="de-DE" b="1" spc="-1" dirty="0">
              <a:solidFill>
                <a:srgbClr val="8C573B"/>
              </a:solidFill>
              <a:latin typeface="Open Sans"/>
            </a:endParaRPr>
          </a:p>
          <a:p>
            <a:pPr algn="ctr"/>
            <a:r>
              <a:rPr lang="de-DE" b="1" spc="-1" dirty="0">
                <a:solidFill>
                  <a:srgbClr val="8C573B"/>
                </a:solidFill>
                <a:latin typeface="Open Sans"/>
              </a:rPr>
              <a:t>Schwerpunkt: Bau von drei Schulen</a:t>
            </a:r>
          </a:p>
          <a:p>
            <a:pPr algn="ctr"/>
            <a:endParaRPr lang="de-DE" b="1" spc="-1" dirty="0">
              <a:solidFill>
                <a:srgbClr val="8C573B"/>
              </a:solidFill>
              <a:latin typeface="Open Sans"/>
            </a:endParaRPr>
          </a:p>
          <a:p>
            <a:pPr algn="ctr"/>
            <a:r>
              <a:rPr lang="de-DE" b="1" spc="-1" dirty="0">
                <a:solidFill>
                  <a:srgbClr val="8C573B"/>
                </a:solidFill>
                <a:latin typeface="Open Sans"/>
              </a:rPr>
              <a:t>Laufzeit: 2025 -2027</a:t>
            </a:r>
          </a:p>
          <a:p>
            <a:pPr algn="ctr"/>
            <a:endParaRPr lang="de-DE" b="1" spc="-1" dirty="0">
              <a:solidFill>
                <a:srgbClr val="8C573B"/>
              </a:solidFill>
              <a:latin typeface="Open Sans"/>
            </a:endParaRPr>
          </a:p>
          <a:p>
            <a:pPr algn="ctr"/>
            <a:r>
              <a:rPr lang="de-DE" b="1" spc="-1" dirty="0">
                <a:solidFill>
                  <a:srgbClr val="8C573B"/>
                </a:solidFill>
                <a:latin typeface="Open Sans"/>
              </a:rPr>
              <a:t>Gesamtsumme: 250.000 €</a:t>
            </a:r>
          </a:p>
        </p:txBody>
      </p:sp>
    </p:spTree>
    <p:extLst>
      <p:ext uri="{BB962C8B-B14F-4D97-AF65-F5344CB8AC3E}">
        <p14:creationId xmlns:p14="http://schemas.microsoft.com/office/powerpoint/2010/main" val="3237578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A87E-484A-ABDC-FB4E-873226A3E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rafik 129">
            <a:extLst>
              <a:ext uri="{FF2B5EF4-FFF2-40B4-BE49-F238E27FC236}">
                <a16:creationId xmlns:a16="http://schemas.microsoft.com/office/drawing/2014/main" id="{4481E051-9F20-6B9E-11A8-7DAE2C442A7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9E0B8C-4E69-2786-BEEF-B0A338201A8D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8B39005-39A9-F06B-A202-8DEB9FB72287}"/>
              </a:ext>
            </a:extLst>
          </p:cNvPr>
          <p:cNvSpPr txBox="1"/>
          <p:nvPr/>
        </p:nvSpPr>
        <p:spPr>
          <a:xfrm>
            <a:off x="360625" y="358377"/>
            <a:ext cx="6904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spc="-1" dirty="0">
                <a:solidFill>
                  <a:srgbClr val="8C573B"/>
                </a:solidFill>
                <a:latin typeface="Open Sans"/>
              </a:rPr>
              <a:t>Bau von drei Schulen in Silly, </a:t>
            </a:r>
            <a:r>
              <a:rPr lang="de-DE" sz="2400" b="1" spc="-1" dirty="0" err="1">
                <a:solidFill>
                  <a:srgbClr val="8C573B"/>
                </a:solidFill>
                <a:latin typeface="Open Sans"/>
              </a:rPr>
              <a:t>Bredié</a:t>
            </a:r>
            <a:r>
              <a:rPr lang="de-DE" sz="2400" b="1" spc="-1" dirty="0">
                <a:solidFill>
                  <a:srgbClr val="8C573B"/>
                </a:solidFill>
                <a:latin typeface="Open Sans"/>
              </a:rPr>
              <a:t> und </a:t>
            </a:r>
            <a:r>
              <a:rPr lang="de-DE" sz="2400" b="1" spc="-1" dirty="0" err="1">
                <a:solidFill>
                  <a:srgbClr val="8C573B"/>
                </a:solidFill>
                <a:latin typeface="Open Sans"/>
              </a:rPr>
              <a:t>Dio</a:t>
            </a:r>
            <a:endParaRPr lang="de-DE" sz="2400" b="1" spc="-1" dirty="0">
              <a:solidFill>
                <a:srgbClr val="8C573B"/>
              </a:solidFill>
              <a:latin typeface="Open San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b="1" spc="-1" dirty="0">
                <a:solidFill>
                  <a:srgbClr val="8C573B"/>
                </a:solidFill>
                <a:latin typeface="Open Sans"/>
              </a:rPr>
              <a:t>Silly ist schon fertiggestellt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7BFF46-3AFE-C4AA-8AD2-8E44658E0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5" y="1277563"/>
            <a:ext cx="8458257" cy="38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A87E-484A-ABDC-FB4E-873226A3E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rafik 129">
            <a:extLst>
              <a:ext uri="{FF2B5EF4-FFF2-40B4-BE49-F238E27FC236}">
                <a16:creationId xmlns:a16="http://schemas.microsoft.com/office/drawing/2014/main" id="{4481E051-9F20-6B9E-11A8-7DAE2C442A7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9E0B8C-4E69-2786-BEEF-B0A338201A8D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8B39005-39A9-F06B-A202-8DEB9FB72287}"/>
              </a:ext>
            </a:extLst>
          </p:cNvPr>
          <p:cNvSpPr txBox="1"/>
          <p:nvPr/>
        </p:nvSpPr>
        <p:spPr>
          <a:xfrm>
            <a:off x="705080" y="256520"/>
            <a:ext cx="47118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de-DE" sz="2800" b="1" spc="-1" dirty="0" err="1">
                <a:solidFill>
                  <a:srgbClr val="8C573B"/>
                </a:solidFill>
                <a:latin typeface="Open Sans"/>
              </a:rPr>
              <a:t>Bredié</a:t>
            </a:r>
            <a:r>
              <a:rPr lang="de-DE" sz="2800" b="1" spc="-1" dirty="0">
                <a:solidFill>
                  <a:srgbClr val="8C573B"/>
                </a:solidFill>
                <a:latin typeface="Open Sans"/>
              </a:rPr>
              <a:t> ist fast fertig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de-DE" sz="2800" b="1" spc="-1" dirty="0">
                <a:solidFill>
                  <a:srgbClr val="8C573B"/>
                </a:solidFill>
                <a:latin typeface="Open Sans"/>
              </a:rPr>
              <a:t>Schulbau in </a:t>
            </a:r>
            <a:r>
              <a:rPr lang="de-DE" sz="2800" b="1" spc="-1" dirty="0" err="1">
                <a:solidFill>
                  <a:srgbClr val="8C573B"/>
                </a:solidFill>
                <a:latin typeface="Open Sans"/>
              </a:rPr>
              <a:t>Dio</a:t>
            </a:r>
            <a:r>
              <a:rPr lang="de-DE" sz="2800" b="1" spc="-1" dirty="0">
                <a:solidFill>
                  <a:srgbClr val="8C573B"/>
                </a:solidFill>
                <a:latin typeface="Open Sans"/>
              </a:rPr>
              <a:t> beginnt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5EAF01-1BA0-D9F9-FCC3-902BF330A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478" y="2914940"/>
            <a:ext cx="3829996" cy="172349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ECB96DA-EA72-B944-399B-16B442364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" y="1322865"/>
            <a:ext cx="6028009" cy="271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01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A87E-484A-ABDC-FB4E-873226A3E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rafik 129">
            <a:extLst>
              <a:ext uri="{FF2B5EF4-FFF2-40B4-BE49-F238E27FC236}">
                <a16:creationId xmlns:a16="http://schemas.microsoft.com/office/drawing/2014/main" id="{4481E051-9F20-6B9E-11A8-7DAE2C442A7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9E0B8C-4E69-2786-BEEF-B0A338201A8D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8B39005-39A9-F06B-A202-8DEB9FB72287}"/>
              </a:ext>
            </a:extLst>
          </p:cNvPr>
          <p:cNvSpPr txBox="1"/>
          <p:nvPr/>
        </p:nvSpPr>
        <p:spPr>
          <a:xfrm>
            <a:off x="185280" y="274405"/>
            <a:ext cx="9785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pc="-1" dirty="0">
                <a:solidFill>
                  <a:srgbClr val="8C573B"/>
                </a:solidFill>
                <a:latin typeface="Open Sans"/>
              </a:rPr>
              <a:t>Friedensprojekt: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spc="-1" dirty="0">
                <a:solidFill>
                  <a:srgbClr val="8C573B"/>
                </a:solidFill>
                <a:latin typeface="Open Sans"/>
              </a:rPr>
              <a:t>Schulung der Lehrer ist abgeschlossen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spc="-1" dirty="0">
                <a:solidFill>
                  <a:srgbClr val="8C573B"/>
                </a:solidFill>
                <a:latin typeface="Open Sans"/>
              </a:rPr>
              <a:t>Zurzeit  Durchführung an den Schulen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spc="-1" dirty="0">
                <a:solidFill>
                  <a:srgbClr val="8C573B"/>
                </a:solidFill>
                <a:latin typeface="Open Sans"/>
              </a:rPr>
              <a:t>am Ende ist die Darstellung der Ergebnisse u.a. mit Theateraufführungen geplant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CF71B67-91D1-44A9-9091-83AC05CB1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84" y="1465451"/>
            <a:ext cx="7452484" cy="37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03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283140" y="1553584"/>
            <a:ext cx="9473554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-1" normalizeH="0" baseline="0" noProof="0" dirty="0">
                <a:ln>
                  <a:noFill/>
                </a:ln>
                <a:solidFill>
                  <a:srgbClr val="8C573B"/>
                </a:solidFill>
                <a:effectLst/>
                <a:uLnTx/>
                <a:uFillTx/>
                <a:latin typeface="Arial"/>
              </a:rPr>
              <a:t>Öffentlichkeitsarbeit</a:t>
            </a:r>
          </a:p>
        </p:txBody>
      </p:sp>
      <p:pic>
        <p:nvPicPr>
          <p:cNvPr id="94" name="Grafik 93"/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B3B270F7-478D-865E-3357-92023F53574B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</p:spTree>
    <p:extLst>
      <p:ext uri="{BB962C8B-B14F-4D97-AF65-F5344CB8AC3E}">
        <p14:creationId xmlns:p14="http://schemas.microsoft.com/office/powerpoint/2010/main" val="128420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F5CD8-CEF8-52C5-5C90-47F4C8469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>
            <a:extLst>
              <a:ext uri="{FF2B5EF4-FFF2-40B4-BE49-F238E27FC236}">
                <a16:creationId xmlns:a16="http://schemas.microsoft.com/office/drawing/2014/main" id="{1DD418C4-CA99-8A5D-5691-B5B9C294BF6E}"/>
              </a:ext>
            </a:extLst>
          </p:cNvPr>
          <p:cNvSpPr txBox="1"/>
          <p:nvPr/>
        </p:nvSpPr>
        <p:spPr>
          <a:xfrm>
            <a:off x="504000" y="22608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-1" normalizeH="0" baseline="0" noProof="0" dirty="0">
                <a:ln>
                  <a:noFill/>
                </a:ln>
                <a:solidFill>
                  <a:srgbClr val="8C573B"/>
                </a:solidFill>
                <a:effectLst/>
                <a:uLnTx/>
                <a:uFillTx/>
                <a:latin typeface="Arial"/>
              </a:rPr>
              <a:t>Öffentlichkeitsarbeit</a:t>
            </a:r>
          </a:p>
        </p:txBody>
      </p:sp>
      <p:pic>
        <p:nvPicPr>
          <p:cNvPr id="94" name="Grafik 93">
            <a:extLst>
              <a:ext uri="{FF2B5EF4-FFF2-40B4-BE49-F238E27FC236}">
                <a16:creationId xmlns:a16="http://schemas.microsoft.com/office/drawing/2014/main" id="{BC8257B5-53D4-C8FF-48E0-4147EB6BA6D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0770294F-901E-C1B7-2363-81A7D9E99FED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C4308A-3F65-D4F7-E00F-7434725C1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7"/>
          <a:stretch/>
        </p:blipFill>
        <p:spPr>
          <a:xfrm rot="5400000">
            <a:off x="1760557" y="-24691"/>
            <a:ext cx="3785931" cy="618035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9A1FBA3-DDC4-674F-15C7-01109770DCD5}"/>
              </a:ext>
            </a:extLst>
          </p:cNvPr>
          <p:cNvSpPr/>
          <p:nvPr/>
        </p:nvSpPr>
        <p:spPr>
          <a:xfrm>
            <a:off x="6894368" y="1627104"/>
            <a:ext cx="27535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spc="-1" dirty="0">
                <a:solidFill>
                  <a:srgbClr val="8C573B"/>
                </a:solidFill>
              </a:rPr>
              <a:t>Besuch einer afrikanischen Delegation </a:t>
            </a:r>
            <a:br>
              <a:rPr lang="de-DE" sz="2400" b="1" spc="-1" dirty="0">
                <a:solidFill>
                  <a:srgbClr val="8C573B"/>
                </a:solidFill>
              </a:rPr>
            </a:br>
            <a:r>
              <a:rPr lang="de-DE" sz="2400" b="1" spc="-1" dirty="0">
                <a:solidFill>
                  <a:srgbClr val="8C573B"/>
                </a:solidFill>
              </a:rPr>
              <a:t>aus Viernheims Partnerstadt </a:t>
            </a:r>
            <a:r>
              <a:rPr lang="de-DE" sz="2400" b="1" spc="-1" dirty="0" err="1">
                <a:solidFill>
                  <a:srgbClr val="8C573B"/>
                </a:solidFill>
              </a:rPr>
              <a:t>Silly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069976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4000" y="22608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-1" normalizeH="0" baseline="0" noProof="0" dirty="0">
                <a:ln>
                  <a:noFill/>
                </a:ln>
                <a:solidFill>
                  <a:srgbClr val="8C573B"/>
                </a:solidFill>
                <a:effectLst/>
                <a:uLnTx/>
                <a:uFillTx/>
                <a:latin typeface="Arial"/>
              </a:rPr>
              <a:t>Öffentlichkeitsarbeit</a:t>
            </a:r>
          </a:p>
        </p:txBody>
      </p:sp>
      <p:pic>
        <p:nvPicPr>
          <p:cNvPr id="94" name="Grafik 93"/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B3B270F7-478D-865E-3357-92023F53574B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5" b="8103"/>
          <a:stretch/>
        </p:blipFill>
        <p:spPr>
          <a:xfrm>
            <a:off x="611633" y="1260000"/>
            <a:ext cx="7560733" cy="34965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8235951" y="2015262"/>
            <a:ext cx="1770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2400" b="1" spc="-1" dirty="0">
                <a:solidFill>
                  <a:srgbClr val="8C573B"/>
                </a:solidFill>
              </a:rPr>
              <a:t>Intensive</a:t>
            </a:r>
            <a:br>
              <a:rPr lang="de-DE" sz="2400" b="1" spc="-1" dirty="0">
                <a:solidFill>
                  <a:srgbClr val="8C573B"/>
                </a:solidFill>
              </a:rPr>
            </a:br>
            <a:r>
              <a:rPr lang="de-DE" sz="2400" b="1" spc="-1" dirty="0">
                <a:solidFill>
                  <a:srgbClr val="8C573B"/>
                </a:solidFill>
              </a:rPr>
              <a:t>Arbeits-</a:t>
            </a:r>
            <a:br>
              <a:rPr lang="de-DE" sz="2400" b="1" spc="-1" dirty="0">
                <a:solidFill>
                  <a:srgbClr val="8C573B"/>
                </a:solidFill>
              </a:rPr>
            </a:br>
            <a:r>
              <a:rPr lang="de-DE" sz="2400" b="1" spc="-1" dirty="0" err="1">
                <a:solidFill>
                  <a:srgbClr val="8C573B"/>
                </a:solidFill>
              </a:rPr>
              <a:t>gespräche</a:t>
            </a:r>
            <a:endParaRPr lang="de-D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78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4000" y="22608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-1" normalizeH="0" baseline="0" noProof="0" dirty="0">
                <a:ln>
                  <a:noFill/>
                </a:ln>
                <a:solidFill>
                  <a:srgbClr val="8C573B"/>
                </a:solidFill>
                <a:effectLst/>
                <a:uLnTx/>
                <a:uFillTx/>
                <a:latin typeface="Arial"/>
              </a:rPr>
              <a:t>Öffentlichkeitsarbeit</a:t>
            </a:r>
          </a:p>
        </p:txBody>
      </p:sp>
      <p:pic>
        <p:nvPicPr>
          <p:cNvPr id="94" name="Grafik 93"/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B3B270F7-478D-865E-3357-92023F53574B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17133" b="11493"/>
          <a:stretch/>
        </p:blipFill>
        <p:spPr>
          <a:xfrm>
            <a:off x="504000" y="1028699"/>
            <a:ext cx="6620397" cy="404725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124397" y="1457393"/>
            <a:ext cx="28768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2400" b="1" spc="-1" dirty="0">
                <a:solidFill>
                  <a:srgbClr val="8C573B"/>
                </a:solidFill>
              </a:rPr>
              <a:t>Besuch einer Grundschulklasse der Friedrich-Fröbel- Schule</a:t>
            </a:r>
            <a:endParaRPr lang="de-D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48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4000" y="22608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-1" normalizeH="0" baseline="0" noProof="0" dirty="0">
                <a:ln>
                  <a:noFill/>
                </a:ln>
                <a:solidFill>
                  <a:srgbClr val="8C573B"/>
                </a:solidFill>
                <a:effectLst/>
                <a:uLnTx/>
                <a:uFillTx/>
                <a:latin typeface="Arial"/>
              </a:rPr>
              <a:t>Öffentlichkeitsarbeit</a:t>
            </a:r>
          </a:p>
        </p:txBody>
      </p:sp>
      <p:pic>
        <p:nvPicPr>
          <p:cNvPr id="94" name="Grafik 93"/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B3B270F7-478D-865E-3357-92023F53574B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18536" r="1923" b="14059"/>
          <a:stretch/>
        </p:blipFill>
        <p:spPr>
          <a:xfrm>
            <a:off x="504000" y="1172520"/>
            <a:ext cx="7050232" cy="382220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554231" y="1457393"/>
            <a:ext cx="252639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2400" b="1" spc="-1" dirty="0">
                <a:solidFill>
                  <a:srgbClr val="8C573B"/>
                </a:solidFill>
              </a:rPr>
              <a:t>Austausch zu Projektideen mit Mitgliedern der Sultan Ahmet Moschee</a:t>
            </a:r>
          </a:p>
          <a:p>
            <a:pPr lvl="0">
              <a:lnSpc>
                <a:spcPct val="150000"/>
              </a:lnSpc>
            </a:pPr>
            <a:r>
              <a:rPr lang="de-DE" sz="1400" b="1" spc="-1" dirty="0">
                <a:solidFill>
                  <a:srgbClr val="8C573B"/>
                </a:solidFill>
              </a:rPr>
              <a:t>( IGMG Islamische Gemeinschaft Milli </a:t>
            </a:r>
            <a:r>
              <a:rPr lang="de-DE" sz="1400" b="1" spc="-1" dirty="0" err="1">
                <a:solidFill>
                  <a:srgbClr val="8C573B"/>
                </a:solidFill>
              </a:rPr>
              <a:t>Görüs</a:t>
            </a:r>
            <a:r>
              <a:rPr lang="de-DE" sz="1400" b="1" spc="-1" dirty="0">
                <a:solidFill>
                  <a:srgbClr val="8C573B"/>
                </a:solidFill>
              </a:rPr>
              <a:t>)</a:t>
            </a:r>
            <a:endParaRPr lang="de-DE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24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4000" y="22608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-1" normalizeH="0" baseline="0" noProof="0" dirty="0">
                <a:ln>
                  <a:noFill/>
                </a:ln>
                <a:solidFill>
                  <a:srgbClr val="8C573B"/>
                </a:solidFill>
                <a:effectLst/>
                <a:uLnTx/>
                <a:uFillTx/>
                <a:latin typeface="Arial"/>
              </a:rPr>
              <a:t>Öffentlichkeitsarbeit</a:t>
            </a:r>
          </a:p>
        </p:txBody>
      </p:sp>
      <p:pic>
        <p:nvPicPr>
          <p:cNvPr id="94" name="Grafik 93"/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B3B270F7-478D-865E-3357-92023F53574B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t="20523" r="17558" b="4622"/>
          <a:stretch/>
        </p:blipFill>
        <p:spPr>
          <a:xfrm>
            <a:off x="504000" y="1063683"/>
            <a:ext cx="6681354" cy="406942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185355" y="1270628"/>
            <a:ext cx="2815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2200" b="1" spc="-1" dirty="0">
                <a:solidFill>
                  <a:srgbClr val="8C573B"/>
                </a:solidFill>
              </a:rPr>
              <a:t>Höhepunkt : Museumsfest und offizielle Partnerschaftsfeier </a:t>
            </a:r>
          </a:p>
          <a:p>
            <a:pPr lvl="0">
              <a:lnSpc>
                <a:spcPct val="150000"/>
              </a:lnSpc>
            </a:pPr>
            <a:r>
              <a:rPr lang="de-DE" sz="2200" b="1" spc="-1" dirty="0">
                <a:solidFill>
                  <a:srgbClr val="8C573B"/>
                </a:solidFill>
              </a:rPr>
              <a:t>im </a:t>
            </a:r>
          </a:p>
          <a:p>
            <a:pPr lvl="0">
              <a:lnSpc>
                <a:spcPct val="150000"/>
              </a:lnSpc>
            </a:pPr>
            <a:r>
              <a:rPr lang="de-DE" sz="2200" b="1" spc="-1" dirty="0">
                <a:solidFill>
                  <a:srgbClr val="8C573B"/>
                </a:solidFill>
              </a:rPr>
              <a:t>Museum Viernheim</a:t>
            </a:r>
            <a:endParaRPr lang="de-DE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92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Silly</a:t>
            </a:r>
            <a:endParaRPr lang="de-DE" sz="3600" b="0" strike="noStrike" spc="-1" dirty="0"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184683" y="1258920"/>
            <a:ext cx="9534238" cy="3582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2000" b="1" strike="noStrike" spc="-1" dirty="0">
                <a:solidFill>
                  <a:srgbClr val="8C573B"/>
                </a:solidFill>
                <a:latin typeface="Open Sans"/>
                <a:ea typeface="DejaVu Sans"/>
              </a:rPr>
              <a:t>Silly Volkszählung 2019</a:t>
            </a:r>
          </a:p>
          <a:p>
            <a:pPr marL="109080">
              <a:lnSpc>
                <a:spcPct val="100000"/>
              </a:lnSpc>
              <a:buClr>
                <a:srgbClr val="8C573B"/>
              </a:buClr>
              <a:buSzPct val="50000"/>
            </a:pPr>
            <a:endParaRPr lang="de-DE" sz="2000" b="1" strike="noStrike" spc="-1" dirty="0">
              <a:latin typeface="Arial"/>
            </a:endParaRPr>
          </a:p>
          <a:p>
            <a:pPr marL="864000" lvl="1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1800" b="1" strike="noStrike" spc="-1" dirty="0">
                <a:solidFill>
                  <a:srgbClr val="8C573B"/>
                </a:solidFill>
                <a:latin typeface="Open Sans"/>
                <a:ea typeface="DejaVu Sans"/>
              </a:rPr>
              <a:t>50.795 Menschen in 31 Dörfern </a:t>
            </a:r>
            <a:endParaRPr lang="de-DE" sz="1800" b="1" strike="noStrike" spc="-1" dirty="0">
              <a:latin typeface="Arial"/>
            </a:endParaRPr>
          </a:p>
          <a:p>
            <a:pPr marL="864000" lvl="1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b="1" spc="-1" dirty="0">
                <a:solidFill>
                  <a:srgbClr val="8C573B"/>
                </a:solidFill>
                <a:latin typeface="Open Sans"/>
                <a:ea typeface="DejaVu Sans"/>
              </a:rPr>
              <a:t>24.361 Männer und 26.434 Frauen</a:t>
            </a:r>
            <a:endParaRPr lang="de-DE" sz="1800" b="1" strike="noStrike" spc="-1" dirty="0">
              <a:solidFill>
                <a:srgbClr val="8C573B"/>
              </a:solidFill>
              <a:latin typeface="Open Sans"/>
              <a:ea typeface="DejaVu Sans"/>
            </a:endParaRPr>
          </a:p>
          <a:p>
            <a:pPr marL="864000" lvl="1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1800" b="1" strike="noStrike" spc="-1" dirty="0">
                <a:solidFill>
                  <a:srgbClr val="8C573B"/>
                </a:solidFill>
                <a:latin typeface="Open Sans"/>
                <a:ea typeface="DejaVu Sans"/>
              </a:rPr>
              <a:t>Geflüchtete 1.861</a:t>
            </a:r>
          </a:p>
          <a:p>
            <a:pPr marL="864000" lvl="1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1800" b="1" strike="noStrike" spc="-1" dirty="0">
                <a:solidFill>
                  <a:srgbClr val="8C573B"/>
                </a:solidFill>
                <a:latin typeface="Open Sans"/>
                <a:ea typeface="DejaVu Sans"/>
              </a:rPr>
              <a:t>Fläche von 1200 km²</a:t>
            </a:r>
          </a:p>
          <a:p>
            <a:pPr marL="541080" lvl="1">
              <a:lnSpc>
                <a:spcPct val="100000"/>
              </a:lnSpc>
              <a:buClr>
                <a:srgbClr val="8C573B"/>
              </a:buClr>
              <a:buSzPct val="50000"/>
            </a:pPr>
            <a:endParaRPr lang="de-DE" sz="1800" b="0" strike="noStrike" spc="-1" dirty="0">
              <a:latin typeface="Arial"/>
            </a:endParaRPr>
          </a:p>
          <a:p>
            <a:pPr marL="541080" lvl="1">
              <a:lnSpc>
                <a:spcPct val="100000"/>
              </a:lnSpc>
              <a:buClr>
                <a:srgbClr val="8C573B"/>
              </a:buClr>
              <a:buSzPct val="50000"/>
            </a:pPr>
            <a:endParaRPr lang="de-DE" sz="1800" b="0" strike="noStrike" spc="-1" dirty="0"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2000" b="1" strike="noStrike" spc="-1" dirty="0">
                <a:solidFill>
                  <a:srgbClr val="8C573B"/>
                </a:solidFill>
                <a:latin typeface="Open Sans"/>
                <a:ea typeface="DejaVu Sans"/>
              </a:rPr>
              <a:t>Kreis Bergstraße</a:t>
            </a:r>
            <a:endParaRPr lang="de-DE" sz="2000" b="1" strike="noStrike" spc="-1" dirty="0">
              <a:latin typeface="Arial"/>
            </a:endParaRPr>
          </a:p>
          <a:p>
            <a:pPr marL="864000" lvl="1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1800" b="1" strike="noStrike" spc="-1" dirty="0">
                <a:solidFill>
                  <a:srgbClr val="8C573B"/>
                </a:solidFill>
                <a:latin typeface="Open Sans"/>
                <a:ea typeface="DejaVu Sans"/>
              </a:rPr>
              <a:t>270.000 Einwohner</a:t>
            </a:r>
            <a:endParaRPr lang="de-DE" sz="1800" b="1" strike="noStrike" spc="-1" dirty="0">
              <a:latin typeface="Arial"/>
            </a:endParaRPr>
          </a:p>
          <a:p>
            <a:pPr marL="864000" lvl="1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sz="1800" b="1" strike="noStrike" spc="-1" dirty="0">
                <a:solidFill>
                  <a:srgbClr val="8C573B"/>
                </a:solidFill>
                <a:latin typeface="Open Sans"/>
                <a:ea typeface="DejaVu Sans"/>
              </a:rPr>
              <a:t>Fläche von 719 km²</a:t>
            </a:r>
            <a:endParaRPr lang="de-DE" sz="1800" b="1" strike="noStrike" spc="-1" dirty="0">
              <a:latin typeface="Arial"/>
            </a:endParaRPr>
          </a:p>
        </p:txBody>
      </p:sp>
      <p:pic>
        <p:nvPicPr>
          <p:cNvPr id="385" name="Grafik 60"/>
          <p:cNvPicPr/>
          <p:nvPr/>
        </p:nvPicPr>
        <p:blipFill>
          <a:blip r:embed="rId2"/>
          <a:stretch/>
        </p:blipFill>
        <p:spPr>
          <a:xfrm>
            <a:off x="4117320" y="1329480"/>
            <a:ext cx="5217480" cy="3453840"/>
          </a:xfrm>
          <a:prstGeom prst="rect">
            <a:avLst/>
          </a:prstGeom>
          <a:ln>
            <a:noFill/>
          </a:ln>
        </p:spPr>
      </p:pic>
      <p:pic>
        <p:nvPicPr>
          <p:cNvPr id="386" name="Grafik 61"/>
          <p:cNvPicPr/>
          <p:nvPr/>
        </p:nvPicPr>
        <p:blipFill>
          <a:blip r:embed="rId3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55061025-D4A2-41DD-50E7-363E062F468F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  <a:endParaRPr lang="de-DE" sz="1400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F0BB3-3A61-52A5-6C1E-C127D813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>
            <a:extLst>
              <a:ext uri="{FF2B5EF4-FFF2-40B4-BE49-F238E27FC236}">
                <a16:creationId xmlns:a16="http://schemas.microsoft.com/office/drawing/2014/main" id="{FD5615A9-EBB8-D924-2CA7-838DC5EA3E04}"/>
              </a:ext>
            </a:extLst>
          </p:cNvPr>
          <p:cNvSpPr txBox="1"/>
          <p:nvPr/>
        </p:nvSpPr>
        <p:spPr>
          <a:xfrm>
            <a:off x="504000" y="22608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-1" normalizeH="0" baseline="0" noProof="0" dirty="0">
                <a:ln>
                  <a:noFill/>
                </a:ln>
                <a:solidFill>
                  <a:srgbClr val="8C573B"/>
                </a:solidFill>
                <a:effectLst/>
                <a:uLnTx/>
                <a:uFillTx/>
                <a:latin typeface="Arial"/>
              </a:rPr>
              <a:t>Öffentlichkeitsarbeit</a:t>
            </a:r>
          </a:p>
        </p:txBody>
      </p:sp>
      <p:pic>
        <p:nvPicPr>
          <p:cNvPr id="94" name="Grafik 93">
            <a:extLst>
              <a:ext uri="{FF2B5EF4-FFF2-40B4-BE49-F238E27FC236}">
                <a16:creationId xmlns:a16="http://schemas.microsoft.com/office/drawing/2014/main" id="{FFB6718F-5ECD-AEC0-9AC9-B942286D38B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7504EA17-FCC3-D78A-85A3-3725590FF7D9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25613" r="12657"/>
          <a:stretch/>
        </p:blipFill>
        <p:spPr>
          <a:xfrm>
            <a:off x="504000" y="1172520"/>
            <a:ext cx="5948795" cy="379458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452795" y="1020728"/>
            <a:ext cx="3483331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de-DE" sz="2400" b="1" spc="-1" dirty="0">
                <a:solidFill>
                  <a:srgbClr val="8C573B"/>
                </a:solidFill>
              </a:rPr>
              <a:t>Gruppenfoto der Delegation mit Botschafter </a:t>
            </a:r>
            <a:br>
              <a:rPr lang="de-DE" sz="2400" b="1" spc="-1" dirty="0">
                <a:solidFill>
                  <a:srgbClr val="8C573B"/>
                </a:solidFill>
              </a:rPr>
            </a:br>
            <a:r>
              <a:rPr lang="de-DE" sz="2400" b="1" spc="-1" dirty="0" err="1">
                <a:solidFill>
                  <a:srgbClr val="8C573B"/>
                </a:solidFill>
              </a:rPr>
              <a:t>Toro</a:t>
            </a:r>
            <a:r>
              <a:rPr lang="de-DE" sz="2400" b="1" spc="-1" dirty="0">
                <a:solidFill>
                  <a:srgbClr val="8C573B"/>
                </a:solidFill>
              </a:rPr>
              <a:t> Justin </a:t>
            </a:r>
            <a:r>
              <a:rPr lang="de-DE" sz="2400" b="1" spc="-1" dirty="0" err="1">
                <a:solidFill>
                  <a:srgbClr val="8C573B"/>
                </a:solidFill>
              </a:rPr>
              <a:t>Ouoro</a:t>
            </a:r>
            <a:r>
              <a:rPr lang="de-DE" sz="2400" b="1" spc="-1" dirty="0">
                <a:solidFill>
                  <a:srgbClr val="8C573B"/>
                </a:solidFill>
              </a:rPr>
              <a:t>, </a:t>
            </a:r>
            <a:r>
              <a:rPr lang="de-DE" sz="2400" b="1" spc="-1" dirty="0" err="1">
                <a:solidFill>
                  <a:srgbClr val="8C573B"/>
                </a:solidFill>
              </a:rPr>
              <a:t>Bgm</a:t>
            </a:r>
            <a:r>
              <a:rPr lang="de-DE" sz="2400" b="1" spc="-1" dirty="0">
                <a:solidFill>
                  <a:srgbClr val="8C573B"/>
                </a:solidFill>
              </a:rPr>
              <a:t>. </a:t>
            </a:r>
            <a:r>
              <a:rPr lang="de-DE" sz="2400" b="1" spc="-1" dirty="0" err="1">
                <a:solidFill>
                  <a:srgbClr val="8C573B"/>
                </a:solidFill>
              </a:rPr>
              <a:t>Baaß</a:t>
            </a:r>
            <a:r>
              <a:rPr lang="de-DE" sz="2400" b="1" spc="-1" dirty="0">
                <a:solidFill>
                  <a:srgbClr val="8C573B"/>
                </a:solidFill>
              </a:rPr>
              <a:t>, </a:t>
            </a:r>
            <a:br>
              <a:rPr lang="de-DE" sz="2400" b="1" spc="-1" dirty="0">
                <a:solidFill>
                  <a:srgbClr val="8C573B"/>
                </a:solidFill>
              </a:rPr>
            </a:br>
            <a:r>
              <a:rPr lang="de-DE" sz="2400" b="1" spc="-1" dirty="0">
                <a:solidFill>
                  <a:srgbClr val="8C573B"/>
                </a:solidFill>
              </a:rPr>
              <a:t>Ex-Landrat Hofmann</a:t>
            </a:r>
          </a:p>
          <a:p>
            <a:pPr lvl="0">
              <a:lnSpc>
                <a:spcPct val="120000"/>
              </a:lnSpc>
            </a:pPr>
            <a:r>
              <a:rPr lang="de-DE" sz="2400" b="1" spc="-1" dirty="0">
                <a:solidFill>
                  <a:srgbClr val="8C573B"/>
                </a:solidFill>
              </a:rPr>
              <a:t>1. Stadtrat Scheidel, </a:t>
            </a:r>
            <a:r>
              <a:rPr lang="de-DE" sz="2400" b="1" spc="-1" dirty="0" err="1">
                <a:solidFill>
                  <a:srgbClr val="8C573B"/>
                </a:solidFill>
              </a:rPr>
              <a:t>Stv.Vorst</a:t>
            </a:r>
            <a:r>
              <a:rPr lang="de-DE" sz="2400" b="1" spc="-1" dirty="0">
                <a:solidFill>
                  <a:srgbClr val="8C573B"/>
                </a:solidFill>
              </a:rPr>
              <a:t>. </a:t>
            </a:r>
            <a:r>
              <a:rPr lang="de-DE" sz="2400" b="1" spc="-1" dirty="0" err="1">
                <a:solidFill>
                  <a:srgbClr val="8C573B"/>
                </a:solidFill>
              </a:rPr>
              <a:t>Schübeler</a:t>
            </a:r>
            <a:endParaRPr lang="de-D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98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3727A-B085-C8E6-D565-41DB1CEC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>
            <a:extLst>
              <a:ext uri="{FF2B5EF4-FFF2-40B4-BE49-F238E27FC236}">
                <a16:creationId xmlns:a16="http://schemas.microsoft.com/office/drawing/2014/main" id="{E28B16B4-3203-F914-A1D9-4E15800BA8B3}"/>
              </a:ext>
            </a:extLst>
          </p:cNvPr>
          <p:cNvSpPr txBox="1"/>
          <p:nvPr/>
        </p:nvSpPr>
        <p:spPr>
          <a:xfrm>
            <a:off x="504000" y="22608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-1" normalizeH="0" baseline="0" noProof="0" dirty="0">
                <a:ln>
                  <a:noFill/>
                </a:ln>
                <a:solidFill>
                  <a:srgbClr val="8C573B"/>
                </a:solidFill>
                <a:effectLst/>
                <a:uLnTx/>
                <a:uFillTx/>
                <a:latin typeface="Arial"/>
              </a:rPr>
              <a:t>Öffentlichkeitsarbeit</a:t>
            </a:r>
          </a:p>
        </p:txBody>
      </p:sp>
      <p:pic>
        <p:nvPicPr>
          <p:cNvPr id="94" name="Grafik 93">
            <a:extLst>
              <a:ext uri="{FF2B5EF4-FFF2-40B4-BE49-F238E27FC236}">
                <a16:creationId xmlns:a16="http://schemas.microsoft.com/office/drawing/2014/main" id="{9F4482D5-65E3-EA74-4386-54FD0BA4234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4578CAAD-6919-2EE5-9E2F-4E92107620C7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9"/>
          <a:stretch/>
        </p:blipFill>
        <p:spPr>
          <a:xfrm>
            <a:off x="504000" y="1213619"/>
            <a:ext cx="6308725" cy="379999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885461" y="1133675"/>
            <a:ext cx="28345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2400" b="1" spc="-1" dirty="0">
                <a:solidFill>
                  <a:srgbClr val="8C573B"/>
                </a:solidFill>
              </a:rPr>
              <a:t>Kinder der Goetheschule untermalten die Feier musikalisch.</a:t>
            </a:r>
          </a:p>
          <a:p>
            <a:pPr lvl="0">
              <a:lnSpc>
                <a:spcPct val="150000"/>
              </a:lnSpc>
            </a:pPr>
            <a:r>
              <a:rPr lang="de-DE" sz="2400" b="1" spc="-1" dirty="0">
                <a:solidFill>
                  <a:srgbClr val="8C573B"/>
                </a:solidFill>
              </a:rPr>
              <a:t>Der Förderverein  sorgte für das Catering.</a:t>
            </a:r>
            <a:endParaRPr lang="de-D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87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3727A-B085-C8E6-D565-41DB1CEC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>
            <a:extLst>
              <a:ext uri="{FF2B5EF4-FFF2-40B4-BE49-F238E27FC236}">
                <a16:creationId xmlns:a16="http://schemas.microsoft.com/office/drawing/2014/main" id="{E28B16B4-3203-F914-A1D9-4E15800BA8B3}"/>
              </a:ext>
            </a:extLst>
          </p:cNvPr>
          <p:cNvSpPr txBox="1"/>
          <p:nvPr/>
        </p:nvSpPr>
        <p:spPr>
          <a:xfrm>
            <a:off x="504000" y="22608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-1" normalizeH="0" baseline="0" noProof="0" dirty="0">
                <a:ln>
                  <a:noFill/>
                </a:ln>
                <a:solidFill>
                  <a:srgbClr val="8C573B"/>
                </a:solidFill>
                <a:effectLst/>
                <a:uLnTx/>
                <a:uFillTx/>
                <a:latin typeface="Arial"/>
              </a:rPr>
              <a:t>Öffentlichkeitsarbeit</a:t>
            </a:r>
          </a:p>
        </p:txBody>
      </p:sp>
      <p:pic>
        <p:nvPicPr>
          <p:cNvPr id="94" name="Grafik 93">
            <a:extLst>
              <a:ext uri="{FF2B5EF4-FFF2-40B4-BE49-F238E27FC236}">
                <a16:creationId xmlns:a16="http://schemas.microsoft.com/office/drawing/2014/main" id="{9F4482D5-65E3-EA74-4386-54FD0BA4234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33650" y="8697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4578CAAD-6919-2EE5-9E2F-4E92107620C7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6" t="16136" r="27510"/>
          <a:stretch/>
        </p:blipFill>
        <p:spPr>
          <a:xfrm>
            <a:off x="558208" y="1080230"/>
            <a:ext cx="2676143" cy="381561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8" r="19302"/>
          <a:stretch/>
        </p:blipFill>
        <p:spPr>
          <a:xfrm>
            <a:off x="3393860" y="1080194"/>
            <a:ext cx="3302000" cy="381855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4" t="30507" r="5263"/>
          <a:stretch/>
        </p:blipFill>
        <p:spPr>
          <a:xfrm rot="5400000">
            <a:off x="6319287" y="1615875"/>
            <a:ext cx="3817594" cy="27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21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3727A-B085-C8E6-D565-41DB1CEC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>
            <a:extLst>
              <a:ext uri="{FF2B5EF4-FFF2-40B4-BE49-F238E27FC236}">
                <a16:creationId xmlns:a16="http://schemas.microsoft.com/office/drawing/2014/main" id="{E28B16B4-3203-F914-A1D9-4E15800BA8B3}"/>
              </a:ext>
            </a:extLst>
          </p:cNvPr>
          <p:cNvSpPr txBox="1"/>
          <p:nvPr/>
        </p:nvSpPr>
        <p:spPr>
          <a:xfrm>
            <a:off x="504000" y="22608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-1" normalizeH="0" baseline="0" noProof="0" dirty="0">
                <a:ln>
                  <a:noFill/>
                </a:ln>
                <a:solidFill>
                  <a:srgbClr val="8C573B"/>
                </a:solidFill>
                <a:effectLst/>
                <a:uLnTx/>
                <a:uFillTx/>
                <a:latin typeface="Arial"/>
              </a:rPr>
              <a:t>Öffentlichkeitsarbeit</a:t>
            </a:r>
          </a:p>
        </p:txBody>
      </p:sp>
      <p:pic>
        <p:nvPicPr>
          <p:cNvPr id="94" name="Grafik 93">
            <a:extLst>
              <a:ext uri="{FF2B5EF4-FFF2-40B4-BE49-F238E27FC236}">
                <a16:creationId xmlns:a16="http://schemas.microsoft.com/office/drawing/2014/main" id="{9F4482D5-65E3-EA74-4386-54FD0BA4234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4578CAAD-6919-2EE5-9E2F-4E92107620C7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722169" y="1106011"/>
          <a:ext cx="2867890" cy="4023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663430" imgH="6545471" progId="Acrobat.Document.DC">
                  <p:embed/>
                </p:oleObj>
              </mc:Choice>
              <mc:Fallback>
                <p:oleObj name="Acrobat Document" r:id="rId3" imgW="4663430" imgH="6545471" progId="Acrobat.Document.DC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2169" y="1106011"/>
                        <a:ext cx="2867890" cy="4023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Mittel (2024_Focus_-36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17146" r="10531" b="3996"/>
          <a:stretch/>
        </p:blipFill>
        <p:spPr bwMode="auto">
          <a:xfrm>
            <a:off x="4006230" y="1106011"/>
            <a:ext cx="4218709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4006230" y="4339395"/>
            <a:ext cx="3751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2400" b="1" spc="-1" dirty="0">
                <a:solidFill>
                  <a:srgbClr val="8C573B"/>
                </a:solidFill>
              </a:rPr>
              <a:t>Team FOCUS-Journal</a:t>
            </a:r>
            <a:endParaRPr lang="de-D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23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3727A-B085-C8E6-D565-41DB1CEC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>
            <a:extLst>
              <a:ext uri="{FF2B5EF4-FFF2-40B4-BE49-F238E27FC236}">
                <a16:creationId xmlns:a16="http://schemas.microsoft.com/office/drawing/2014/main" id="{E28B16B4-3203-F914-A1D9-4E15800BA8B3}"/>
              </a:ext>
            </a:extLst>
          </p:cNvPr>
          <p:cNvSpPr txBox="1"/>
          <p:nvPr/>
        </p:nvSpPr>
        <p:spPr>
          <a:xfrm>
            <a:off x="504000" y="22608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-1" normalizeH="0" baseline="0" noProof="0" dirty="0">
                <a:ln>
                  <a:noFill/>
                </a:ln>
                <a:solidFill>
                  <a:srgbClr val="8C573B"/>
                </a:solidFill>
                <a:effectLst/>
                <a:uLnTx/>
                <a:uFillTx/>
                <a:latin typeface="Arial"/>
              </a:rPr>
              <a:t>Öffentlichkeitsarbeit</a:t>
            </a:r>
          </a:p>
        </p:txBody>
      </p:sp>
      <p:pic>
        <p:nvPicPr>
          <p:cNvPr id="94" name="Grafik 93">
            <a:extLst>
              <a:ext uri="{FF2B5EF4-FFF2-40B4-BE49-F238E27FC236}">
                <a16:creationId xmlns:a16="http://schemas.microsoft.com/office/drawing/2014/main" id="{9F4482D5-65E3-EA74-4386-54FD0BA4234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4578CAAD-6919-2EE5-9E2F-4E92107620C7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0383" r="8917" b="25116"/>
          <a:stretch/>
        </p:blipFill>
        <p:spPr>
          <a:xfrm>
            <a:off x="504000" y="1172520"/>
            <a:ext cx="5995554" cy="36576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499554" y="1496928"/>
            <a:ext cx="38394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2400" b="1" spc="-1" dirty="0">
                <a:solidFill>
                  <a:srgbClr val="8C573B"/>
                </a:solidFill>
              </a:rPr>
              <a:t>Vernissage zur Bilderausstellung „Menschen im FOCUS“ in der </a:t>
            </a:r>
            <a:br>
              <a:rPr lang="de-DE" sz="2400" b="1" spc="-1" dirty="0">
                <a:solidFill>
                  <a:srgbClr val="8C573B"/>
                </a:solidFill>
              </a:rPr>
            </a:br>
            <a:r>
              <a:rPr lang="de-DE" sz="2400" b="1" spc="-1" dirty="0">
                <a:solidFill>
                  <a:srgbClr val="8C573B"/>
                </a:solidFill>
              </a:rPr>
              <a:t>Kulturscheune Viernheim</a:t>
            </a:r>
            <a:endParaRPr lang="de-D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92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rafik 49_0"/>
          <p:cNvPicPr/>
          <p:nvPr/>
        </p:nvPicPr>
        <p:blipFill>
          <a:blip r:embed="rId2"/>
          <a:stretch/>
        </p:blipFill>
        <p:spPr>
          <a:xfrm>
            <a:off x="360" y="0"/>
            <a:ext cx="10078560" cy="2279880"/>
          </a:xfrm>
          <a:prstGeom prst="rect">
            <a:avLst/>
          </a:prstGeom>
          <a:ln>
            <a:noFill/>
          </a:ln>
        </p:spPr>
      </p:pic>
      <p:pic>
        <p:nvPicPr>
          <p:cNvPr id="394" name="Grafik 50_1"/>
          <p:cNvPicPr/>
          <p:nvPr/>
        </p:nvPicPr>
        <p:blipFill>
          <a:blip r:embed="rId3"/>
          <a:stretch/>
        </p:blipFill>
        <p:spPr>
          <a:xfrm>
            <a:off x="936000" y="504000"/>
            <a:ext cx="1198440" cy="1198440"/>
          </a:xfrm>
          <a:prstGeom prst="rect">
            <a:avLst/>
          </a:prstGeom>
          <a:ln>
            <a:noFill/>
          </a:ln>
        </p:spPr>
      </p:pic>
      <p:sp>
        <p:nvSpPr>
          <p:cNvPr id="395" name="CustomShape 1"/>
          <p:cNvSpPr/>
          <p:nvPr/>
        </p:nvSpPr>
        <p:spPr>
          <a:xfrm>
            <a:off x="2520000" y="648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000" b="1" strike="noStrike" spc="-1">
                <a:solidFill>
                  <a:srgbClr val="FFFFFF"/>
                </a:solidFill>
                <a:latin typeface="Open Sans"/>
                <a:ea typeface="DejaVu Sans"/>
              </a:rPr>
              <a:t>FOCUS e.V.</a:t>
            </a:r>
            <a:endParaRPr lang="de-DE" sz="4000" b="0" strike="noStrike" spc="-1">
              <a:latin typeface="Arial"/>
            </a:endParaRPr>
          </a:p>
        </p:txBody>
      </p:sp>
      <p:sp>
        <p:nvSpPr>
          <p:cNvPr id="396" name="CustomShape 2"/>
          <p:cNvSpPr/>
          <p:nvPr/>
        </p:nvSpPr>
        <p:spPr>
          <a:xfrm>
            <a:off x="2817000" y="1080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Open Sans"/>
                <a:ea typeface="DejaVu Sans"/>
              </a:rPr>
              <a:t>Nachhaltig. Zukunft. Gestalten.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97" name="CustomShape 3"/>
          <p:cNvSpPr/>
          <p:nvPr/>
        </p:nvSpPr>
        <p:spPr>
          <a:xfrm>
            <a:off x="432000" y="2520000"/>
            <a:ext cx="907056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TOP : Kassenbericht 202</a:t>
            </a:r>
            <a:r>
              <a:rPr lang="de-DE" sz="4400" b="1" spc="-1" dirty="0">
                <a:solidFill>
                  <a:srgbClr val="8C573B"/>
                </a:solidFill>
                <a:latin typeface="Arial"/>
                <a:ea typeface="DejaVu Sans"/>
              </a:rPr>
              <a:t>5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31886AEE-E50F-43E6-7D8D-C99AA83F2ABD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4400" b="0" strike="noStrike" spc="-1" dirty="0">
              <a:latin typeface="Arial"/>
            </a:endParaRPr>
          </a:p>
        </p:txBody>
      </p:sp>
      <p:pic>
        <p:nvPicPr>
          <p:cNvPr id="399" name="Grafik 149_2"/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400" name="CustomShape 2"/>
          <p:cNvSpPr/>
          <p:nvPr/>
        </p:nvSpPr>
        <p:spPr>
          <a:xfrm>
            <a:off x="1574640" y="1362960"/>
            <a:ext cx="6721200" cy="3837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232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Gegenüberstellung Einnahmen-Ausgaben 2025</a:t>
            </a:r>
            <a:endParaRPr lang="de-DE" sz="2000" b="0" strike="noStrike" spc="-1" dirty="0"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1586160" y="2531880"/>
            <a:ext cx="4085280" cy="318960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580" b="1" strike="noStrike" spc="-1">
                <a:solidFill>
                  <a:srgbClr val="000000"/>
                </a:solidFill>
                <a:latin typeface="Arial"/>
                <a:ea typeface="DejaVu Sans"/>
              </a:rPr>
              <a:t>Einnahmen </a:t>
            </a:r>
            <a:endParaRPr lang="de-DE" sz="1580" b="0" strike="noStrike" spc="-1">
              <a:latin typeface="Arial"/>
            </a:endParaRPr>
          </a:p>
        </p:txBody>
      </p:sp>
      <p:sp>
        <p:nvSpPr>
          <p:cNvPr id="402" name="CustomShape 4"/>
          <p:cNvSpPr/>
          <p:nvPr/>
        </p:nvSpPr>
        <p:spPr>
          <a:xfrm>
            <a:off x="6406200" y="2531880"/>
            <a:ext cx="1889640" cy="322390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 algn="r">
              <a:lnSpc>
                <a:spcPct val="100000"/>
              </a:lnSpc>
            </a:pPr>
            <a:r>
              <a:rPr lang="de-DE" sz="1580" b="1" strike="noStrike" spc="-1" dirty="0">
                <a:solidFill>
                  <a:srgbClr val="00B050"/>
                </a:solidFill>
                <a:latin typeface="Arial"/>
                <a:ea typeface="DejaVu Sans"/>
              </a:rPr>
              <a:t>199.099,72€</a:t>
            </a:r>
            <a:endParaRPr lang="de-DE" sz="1580" b="0" strike="noStrike" spc="-1" dirty="0">
              <a:latin typeface="Arial"/>
            </a:endParaRPr>
          </a:p>
        </p:txBody>
      </p:sp>
      <p:sp>
        <p:nvSpPr>
          <p:cNvPr id="403" name="CustomShape 5"/>
          <p:cNvSpPr/>
          <p:nvPr/>
        </p:nvSpPr>
        <p:spPr>
          <a:xfrm>
            <a:off x="1577160" y="2042280"/>
            <a:ext cx="4094280" cy="318960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580" b="1" strike="noStrike" spc="-1">
                <a:solidFill>
                  <a:srgbClr val="000000"/>
                </a:solidFill>
                <a:latin typeface="Arial"/>
                <a:ea typeface="DejaVu Sans"/>
              </a:rPr>
              <a:t>Anfangsbestand </a:t>
            </a:r>
            <a:endParaRPr lang="de-DE" sz="1580" b="0" strike="noStrike" spc="-1">
              <a:latin typeface="Arial"/>
            </a:endParaRPr>
          </a:p>
        </p:txBody>
      </p:sp>
      <p:sp>
        <p:nvSpPr>
          <p:cNvPr id="404" name="CustomShape 6"/>
          <p:cNvSpPr/>
          <p:nvPr/>
        </p:nvSpPr>
        <p:spPr>
          <a:xfrm>
            <a:off x="6406200" y="2025000"/>
            <a:ext cx="1889640" cy="336240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 algn="r">
              <a:lnSpc>
                <a:spcPct val="100000"/>
              </a:lnSpc>
            </a:pPr>
            <a:r>
              <a:rPr lang="de-DE" sz="167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170.810,19</a:t>
            </a:r>
            <a:r>
              <a:rPr lang="de-DE" sz="158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€</a:t>
            </a:r>
            <a:endParaRPr lang="de-DE" sz="1580" b="0" strike="noStrike" spc="-1" dirty="0">
              <a:latin typeface="Arial"/>
            </a:endParaRPr>
          </a:p>
        </p:txBody>
      </p:sp>
      <p:sp>
        <p:nvSpPr>
          <p:cNvPr id="405" name="CustomShape 7"/>
          <p:cNvSpPr/>
          <p:nvPr/>
        </p:nvSpPr>
        <p:spPr>
          <a:xfrm>
            <a:off x="1594440" y="2969280"/>
            <a:ext cx="4102920" cy="318960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580" b="1" strike="noStrike" spc="-1">
                <a:solidFill>
                  <a:srgbClr val="000000"/>
                </a:solidFill>
                <a:latin typeface="Arial"/>
                <a:ea typeface="DejaVu Sans"/>
              </a:rPr>
              <a:t>Ausgaben </a:t>
            </a:r>
            <a:endParaRPr lang="de-DE" sz="1580" b="0" strike="noStrike" spc="-1">
              <a:latin typeface="Arial"/>
            </a:endParaRPr>
          </a:p>
        </p:txBody>
      </p:sp>
      <p:sp>
        <p:nvSpPr>
          <p:cNvPr id="406" name="CustomShape 8"/>
          <p:cNvSpPr/>
          <p:nvPr/>
        </p:nvSpPr>
        <p:spPr>
          <a:xfrm>
            <a:off x="6406200" y="2969280"/>
            <a:ext cx="1889640" cy="322390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 algn="r">
              <a:lnSpc>
                <a:spcPct val="100000"/>
              </a:lnSpc>
            </a:pPr>
            <a:r>
              <a:rPr lang="de-DE" sz="158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178.001,58€</a:t>
            </a:r>
            <a:endParaRPr lang="de-DE" sz="1580" b="0" strike="noStrike" spc="-1" dirty="0">
              <a:latin typeface="Arial"/>
            </a:endParaRPr>
          </a:p>
        </p:txBody>
      </p:sp>
      <p:sp>
        <p:nvSpPr>
          <p:cNvPr id="407" name="CustomShape 9"/>
          <p:cNvSpPr/>
          <p:nvPr/>
        </p:nvSpPr>
        <p:spPr>
          <a:xfrm>
            <a:off x="1574640" y="4249440"/>
            <a:ext cx="4122720" cy="318960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580" b="1" strike="noStrike" spc="-1">
                <a:solidFill>
                  <a:srgbClr val="000000"/>
                </a:solidFill>
                <a:latin typeface="Arial"/>
                <a:ea typeface="DejaVu Sans"/>
              </a:rPr>
              <a:t>Vermögensänderung  	</a:t>
            </a:r>
            <a:endParaRPr lang="de-DE" sz="1580" b="0" strike="noStrike" spc="-1">
              <a:latin typeface="Arial"/>
            </a:endParaRPr>
          </a:p>
        </p:txBody>
      </p:sp>
      <p:sp>
        <p:nvSpPr>
          <p:cNvPr id="408" name="CustomShape 10"/>
          <p:cNvSpPr/>
          <p:nvPr/>
        </p:nvSpPr>
        <p:spPr>
          <a:xfrm>
            <a:off x="1603800" y="3473640"/>
            <a:ext cx="4094280" cy="318960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580" b="1" strike="noStrike" spc="-1">
                <a:solidFill>
                  <a:srgbClr val="000000"/>
                </a:solidFill>
                <a:latin typeface="Arial"/>
                <a:ea typeface="DejaVu Sans"/>
              </a:rPr>
              <a:t>Endbestand </a:t>
            </a:r>
            <a:endParaRPr lang="de-DE" sz="1580" b="0" strike="noStrike" spc="-1">
              <a:latin typeface="Arial"/>
            </a:endParaRPr>
          </a:p>
        </p:txBody>
      </p:sp>
      <p:sp>
        <p:nvSpPr>
          <p:cNvPr id="409" name="CustomShape 11"/>
          <p:cNvSpPr/>
          <p:nvPr/>
        </p:nvSpPr>
        <p:spPr>
          <a:xfrm>
            <a:off x="6406200" y="3473640"/>
            <a:ext cx="1889640" cy="322390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 algn="r">
              <a:lnSpc>
                <a:spcPct val="100000"/>
              </a:lnSpc>
            </a:pPr>
            <a:r>
              <a:rPr lang="de-DE" sz="158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191.908,33</a:t>
            </a:r>
            <a:r>
              <a:rPr lang="de-DE" sz="1580" b="1" strike="noStrike" spc="-1" dirty="0">
                <a:solidFill>
                  <a:srgbClr val="000000"/>
                </a:solidFill>
                <a:latin typeface="Franklin Gothic Book"/>
                <a:ea typeface="DejaVu Sans"/>
              </a:rPr>
              <a:t> €</a:t>
            </a:r>
            <a:endParaRPr lang="de-DE" sz="1580" b="0" strike="noStrike" spc="-1" dirty="0">
              <a:latin typeface="Arial"/>
            </a:endParaRPr>
          </a:p>
        </p:txBody>
      </p:sp>
      <p:sp>
        <p:nvSpPr>
          <p:cNvPr id="410" name="CustomShape 12"/>
          <p:cNvSpPr/>
          <p:nvPr/>
        </p:nvSpPr>
        <p:spPr>
          <a:xfrm>
            <a:off x="6479280" y="4249440"/>
            <a:ext cx="1816920" cy="364680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de-DE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+21.098,14€</a:t>
            </a:r>
            <a:endParaRPr lang="de-DE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504000" y="226080"/>
            <a:ext cx="7774920" cy="6621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4400" b="0" strike="noStrike" spc="-1" dirty="0">
              <a:latin typeface="Arial"/>
            </a:endParaRPr>
          </a:p>
        </p:txBody>
      </p:sp>
      <p:pic>
        <p:nvPicPr>
          <p:cNvPr id="412" name="Grafik 149_3"/>
          <p:cNvPicPr/>
          <p:nvPr/>
        </p:nvPicPr>
        <p:blipFill>
          <a:blip r:embed="rId3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413" name="CustomShape 2"/>
          <p:cNvSpPr/>
          <p:nvPr/>
        </p:nvSpPr>
        <p:spPr>
          <a:xfrm>
            <a:off x="923108" y="1164681"/>
            <a:ext cx="8177349" cy="38702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2320">
            <a:solidFill>
              <a:schemeClr val="accent6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Mitglieder und Patenschaften</a:t>
            </a:r>
            <a:endParaRPr lang="de-DE" sz="2000" b="0" strike="noStrike" spc="-1" dirty="0">
              <a:latin typeface="Arial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923108" y="2093010"/>
          <a:ext cx="8177349" cy="274895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80434032"/>
                    </a:ext>
                  </a:extLst>
                </a:gridCol>
                <a:gridCol w="2203269">
                  <a:extLst>
                    <a:ext uri="{9D8B030D-6E8A-4147-A177-3AD203B41FA5}">
                      <a16:colId xmlns:a16="http://schemas.microsoft.com/office/drawing/2014/main" val="389821434"/>
                    </a:ext>
                  </a:extLst>
                </a:gridCol>
                <a:gridCol w="2621280">
                  <a:extLst>
                    <a:ext uri="{9D8B030D-6E8A-4147-A177-3AD203B41FA5}">
                      <a16:colId xmlns:a16="http://schemas.microsoft.com/office/drawing/2014/main" val="2197102913"/>
                    </a:ext>
                  </a:extLst>
                </a:gridCol>
              </a:tblGrid>
              <a:tr h="458159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Stand 31.12.2025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Vergleich</a:t>
                      </a:r>
                      <a:r>
                        <a:rPr lang="de-DE" baseline="0" dirty="0">
                          <a:solidFill>
                            <a:schemeClr val="tx1"/>
                          </a:solidFill>
                        </a:rPr>
                        <a:t> zum Vorjahr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74459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r>
                        <a:rPr lang="de-DE" b="1" dirty="0"/>
                        <a:t>Mitglieder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124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▼  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481225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r>
                        <a:rPr lang="de-DE" b="1" dirty="0"/>
                        <a:t>Schulpaten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 518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▼  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474520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r>
                        <a:rPr lang="de-DE" b="1" dirty="0"/>
                        <a:t>Schulpatenschaften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1073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▲  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00271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r>
                        <a:rPr lang="de-DE" b="1" dirty="0"/>
                        <a:t>Ausbildungspaten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 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▲  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312192"/>
                  </a:ext>
                </a:extLst>
              </a:tr>
              <a:tr h="458159">
                <a:tc>
                  <a:txBody>
                    <a:bodyPr/>
                    <a:lstStyle/>
                    <a:p>
                      <a:r>
                        <a:rPr lang="de-DE" b="1" dirty="0"/>
                        <a:t>Ausbildungspatenschaften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 224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 ▲ 11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356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691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504000" y="226080"/>
            <a:ext cx="7774920" cy="6621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4400" b="0" strike="noStrike" spc="-1" dirty="0">
              <a:latin typeface="Arial"/>
            </a:endParaRPr>
          </a:p>
        </p:txBody>
      </p:sp>
      <p:pic>
        <p:nvPicPr>
          <p:cNvPr id="412" name="Grafik 149_3"/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413" name="CustomShape 2"/>
          <p:cNvSpPr/>
          <p:nvPr/>
        </p:nvSpPr>
        <p:spPr>
          <a:xfrm>
            <a:off x="1274760" y="918064"/>
            <a:ext cx="6946543" cy="34085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2320">
            <a:solidFill>
              <a:schemeClr val="accent6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7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Einnahmen aus Spenden, Patenschaften und Mitgliedsbeiträgen </a:t>
            </a:r>
            <a:endParaRPr lang="de-DE" sz="1700" b="0" strike="noStrike" spc="-1" dirty="0">
              <a:latin typeface="Arial"/>
            </a:endParaRPr>
          </a:p>
        </p:txBody>
      </p:sp>
      <p:graphicFrame>
        <p:nvGraphicFramePr>
          <p:cNvPr id="414" name="Table 3"/>
          <p:cNvGraphicFramePr/>
          <p:nvPr/>
        </p:nvGraphicFramePr>
        <p:xfrm>
          <a:off x="1274760" y="1258920"/>
          <a:ext cx="6963549" cy="4017534"/>
        </p:xfrm>
        <a:graphic>
          <a:graphicData uri="http://schemas.openxmlformats.org/drawingml/2006/table">
            <a:tbl>
              <a:tblPr/>
              <a:tblGrid>
                <a:gridCol w="327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9132">
                  <a:extLst>
                    <a:ext uri="{9D8B030D-6E8A-4147-A177-3AD203B41FA5}">
                      <a16:colId xmlns:a16="http://schemas.microsoft.com/office/drawing/2014/main" val="1887681737"/>
                    </a:ext>
                  </a:extLst>
                </a:gridCol>
              </a:tblGrid>
              <a:tr h="352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b="1" strike="noStrike" spc="-1" dirty="0">
                          <a:latin typeface="+mj-lt"/>
                        </a:rPr>
                        <a:t>2024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b="1" strike="noStrike" spc="-1" dirty="0">
                          <a:latin typeface="+mj-lt"/>
                        </a:rPr>
                        <a:t>2025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Spenden ohne Projektbezug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29.860,00 €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37.885,54 €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Berufsausbildung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35.479,91 €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800" b="1" strike="noStrike" spc="-1" dirty="0">
                          <a:latin typeface="+mj-lt"/>
                        </a:rPr>
                        <a:t>49.608,10 €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Schulbildung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69.439,50 €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49.437,50 €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Gesundheitsförderung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  4.910,00 €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15.615,00 €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Kunst, Kultur, Bildung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  2.500,00 €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3.064,40 €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Umwelt, Klima, Wasser 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       50,00</a:t>
                      </a:r>
                      <a:r>
                        <a:rPr lang="de-DE" sz="1800" b="1" strike="noStrike" spc="-1" baseline="0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€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 50,00 €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1" strike="noStrike" spc="-1" dirty="0">
                          <a:latin typeface="+mj-lt"/>
                        </a:rPr>
                        <a:t>Zuschüsse, </a:t>
                      </a:r>
                      <a:r>
                        <a:rPr lang="de-DE" sz="1600" b="1" strike="noStrike" spc="-1" dirty="0" err="1">
                          <a:latin typeface="+mj-lt"/>
                        </a:rPr>
                        <a:t>Spend</a:t>
                      </a:r>
                      <a:r>
                        <a:rPr lang="de-DE" sz="1600" b="1" strike="noStrike" spc="-1" dirty="0">
                          <a:latin typeface="+mj-lt"/>
                        </a:rPr>
                        <a:t>. Begegnung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de-DE" sz="1800" b="1" strike="noStrike" spc="-1" dirty="0">
                        <a:latin typeface="+mj-lt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4.000,00 €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085228"/>
                  </a:ext>
                </a:extLst>
              </a:tr>
              <a:tr h="352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Mitgliedsbeiträge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0" strike="noStrike" spc="-1" dirty="0">
                          <a:latin typeface="Times New Roman"/>
                        </a:rPr>
                        <a:t>    </a:t>
                      </a:r>
                      <a:r>
                        <a:rPr lang="de-DE" sz="1800" b="1" strike="noStrike" spc="-1" dirty="0">
                          <a:latin typeface="+mj-lt"/>
                        </a:rPr>
                        <a:t>3.671,00 €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3.387,00 €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4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Gesamt</a:t>
                      </a:r>
                      <a:endParaRPr lang="de-DE" sz="1800" dirty="0"/>
                    </a:p>
                  </a:txBody>
                  <a:tcPr anchor="b"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145.910,41 €</a:t>
                      </a:r>
                    </a:p>
                  </a:txBody>
                  <a:tcPr anchor="b"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163.047,54 €</a:t>
                      </a:r>
                    </a:p>
                  </a:txBody>
                  <a:tcPr anchor="b"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344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B7A99-38FE-A751-972B-5750B7243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>
            <a:extLst>
              <a:ext uri="{FF2B5EF4-FFF2-40B4-BE49-F238E27FC236}">
                <a16:creationId xmlns:a16="http://schemas.microsoft.com/office/drawing/2014/main" id="{FEAB5A8D-795D-8E26-8032-F436339A78E6}"/>
              </a:ext>
            </a:extLst>
          </p:cNvPr>
          <p:cNvSpPr/>
          <p:nvPr/>
        </p:nvSpPr>
        <p:spPr>
          <a:xfrm>
            <a:off x="1355982" y="2304108"/>
            <a:ext cx="4539721" cy="356245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de-DE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Stadt Viernheim - allgemeiner Zuschuss</a:t>
            </a:r>
            <a:endParaRPr lang="de-DE" b="0" strike="noStrike" spc="-1" dirty="0">
              <a:latin typeface="Arial"/>
            </a:endParaRPr>
          </a:p>
        </p:txBody>
      </p:sp>
      <p:sp>
        <p:nvSpPr>
          <p:cNvPr id="420" name="CustomShape 2">
            <a:extLst>
              <a:ext uri="{FF2B5EF4-FFF2-40B4-BE49-F238E27FC236}">
                <a16:creationId xmlns:a16="http://schemas.microsoft.com/office/drawing/2014/main" id="{C6E69C4B-CEEB-FDF8-F044-A0BC61E1313A}"/>
              </a:ext>
            </a:extLst>
          </p:cNvPr>
          <p:cNvSpPr/>
          <p:nvPr/>
        </p:nvSpPr>
        <p:spPr>
          <a:xfrm>
            <a:off x="6741720" y="2337840"/>
            <a:ext cx="1889640" cy="356245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de-DE" b="1" strike="noStrike" spc="-1" dirty="0">
                <a:solidFill>
                  <a:srgbClr val="000000"/>
                </a:solidFill>
                <a:latin typeface="Franklin Gothic Book"/>
                <a:ea typeface="DejaVu Sans"/>
              </a:rPr>
              <a:t> </a:t>
            </a:r>
            <a:r>
              <a:rPr lang="de-DE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35.000,00 €</a:t>
            </a:r>
            <a:endParaRPr lang="de-DE" b="0" strike="noStrike" spc="-1" dirty="0">
              <a:latin typeface="Arial"/>
            </a:endParaRPr>
          </a:p>
        </p:txBody>
      </p:sp>
      <p:sp>
        <p:nvSpPr>
          <p:cNvPr id="421" name="CustomShape 3">
            <a:extLst>
              <a:ext uri="{FF2B5EF4-FFF2-40B4-BE49-F238E27FC236}">
                <a16:creationId xmlns:a16="http://schemas.microsoft.com/office/drawing/2014/main" id="{ECE056A0-7BF7-619A-900B-83CC3D695100}"/>
              </a:ext>
            </a:extLst>
          </p:cNvPr>
          <p:cNvSpPr/>
          <p:nvPr/>
        </p:nvSpPr>
        <p:spPr>
          <a:xfrm>
            <a:off x="323280" y="7840440"/>
            <a:ext cx="2519640" cy="318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de-DE" sz="1580" b="1" strike="noStrike" spc="-1">
                <a:solidFill>
                  <a:srgbClr val="000000"/>
                </a:solidFill>
                <a:latin typeface="Arial"/>
                <a:ea typeface="DejaVu Sans"/>
              </a:rPr>
              <a:t>Klimaschutzprogramme</a:t>
            </a:r>
            <a:endParaRPr lang="de-DE" sz="1580" b="0" strike="noStrike" spc="-1">
              <a:latin typeface="Arial"/>
            </a:endParaRPr>
          </a:p>
        </p:txBody>
      </p:sp>
      <p:sp>
        <p:nvSpPr>
          <p:cNvPr id="422" name="CustomShape 4">
            <a:extLst>
              <a:ext uri="{FF2B5EF4-FFF2-40B4-BE49-F238E27FC236}">
                <a16:creationId xmlns:a16="http://schemas.microsoft.com/office/drawing/2014/main" id="{077C0739-37ED-5039-5A60-4E658A0B5D13}"/>
              </a:ext>
            </a:extLst>
          </p:cNvPr>
          <p:cNvSpPr/>
          <p:nvPr/>
        </p:nvSpPr>
        <p:spPr>
          <a:xfrm>
            <a:off x="1295022" y="1397880"/>
            <a:ext cx="7344617" cy="41780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232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Weitere Einnahmen</a:t>
            </a:r>
            <a:endParaRPr lang="de-DE" sz="2200" b="0" strike="noStrike" spc="-1" dirty="0">
              <a:latin typeface="Arial"/>
            </a:endParaRPr>
          </a:p>
        </p:txBody>
      </p:sp>
      <p:sp>
        <p:nvSpPr>
          <p:cNvPr id="423" name="CustomShape 5">
            <a:extLst>
              <a:ext uri="{FF2B5EF4-FFF2-40B4-BE49-F238E27FC236}">
                <a16:creationId xmlns:a16="http://schemas.microsoft.com/office/drawing/2014/main" id="{C8BED0DB-2971-B478-BC69-CF410C4F73F6}"/>
              </a:ext>
            </a:extLst>
          </p:cNvPr>
          <p:cNvSpPr/>
          <p:nvPr/>
        </p:nvSpPr>
        <p:spPr>
          <a:xfrm>
            <a:off x="6750000" y="2934000"/>
            <a:ext cx="1889640" cy="353160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de-DE" b="1" strike="noStrike" spc="-1" dirty="0">
                <a:solidFill>
                  <a:srgbClr val="000000"/>
                </a:solidFill>
                <a:latin typeface="+mj-lt"/>
                <a:ea typeface="DejaVu Sans"/>
              </a:rPr>
              <a:t> 1.033,16 €</a:t>
            </a:r>
            <a:endParaRPr lang="de-DE" b="0" strike="noStrike" spc="-1" dirty="0">
              <a:latin typeface="+mj-lt"/>
            </a:endParaRPr>
          </a:p>
        </p:txBody>
      </p:sp>
      <p:sp>
        <p:nvSpPr>
          <p:cNvPr id="424" name="CustomShape 6">
            <a:extLst>
              <a:ext uri="{FF2B5EF4-FFF2-40B4-BE49-F238E27FC236}">
                <a16:creationId xmlns:a16="http://schemas.microsoft.com/office/drawing/2014/main" id="{A062BEC3-78CA-892C-0B70-4154498468CD}"/>
              </a:ext>
            </a:extLst>
          </p:cNvPr>
          <p:cNvSpPr/>
          <p:nvPr/>
        </p:nvSpPr>
        <p:spPr>
          <a:xfrm>
            <a:off x="1355983" y="2961692"/>
            <a:ext cx="4539720" cy="356245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de-DE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Zinserträge</a:t>
            </a:r>
            <a:endParaRPr lang="de-DE" b="0" strike="noStrike" spc="-1" dirty="0">
              <a:latin typeface="Arial"/>
            </a:endParaRPr>
          </a:p>
        </p:txBody>
      </p:sp>
      <p:pic>
        <p:nvPicPr>
          <p:cNvPr id="427" name="Grafik 11_1">
            <a:extLst>
              <a:ext uri="{FF2B5EF4-FFF2-40B4-BE49-F238E27FC236}">
                <a16:creationId xmlns:a16="http://schemas.microsoft.com/office/drawing/2014/main" id="{1E756EEA-F48A-FDF3-B91A-08FD14319EA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40000" y="180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428" name="CustomShape 9">
            <a:extLst>
              <a:ext uri="{FF2B5EF4-FFF2-40B4-BE49-F238E27FC236}">
                <a16:creationId xmlns:a16="http://schemas.microsoft.com/office/drawing/2014/main" id="{21BD703D-93FB-017C-AA28-8D2A65F619A7}"/>
              </a:ext>
            </a:extLst>
          </p:cNvPr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2501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504000" y="1368000"/>
            <a:ext cx="9142920" cy="3670920"/>
          </a:xfrm>
          <a:custGeom>
            <a:avLst/>
            <a:gdLst/>
            <a:ahLst/>
            <a:cxnLst/>
            <a:rect l="l" t="t" r="r" b="b"/>
            <a:pathLst>
              <a:path w="25402" h="10202">
                <a:moveTo>
                  <a:pt x="481" y="0"/>
                </a:moveTo>
                <a:lnTo>
                  <a:pt x="481" y="0"/>
                </a:lnTo>
                <a:cubicBezTo>
                  <a:pt x="397" y="0"/>
                  <a:pt x="314" y="22"/>
                  <a:pt x="241" y="64"/>
                </a:cubicBezTo>
                <a:cubicBezTo>
                  <a:pt x="167" y="107"/>
                  <a:pt x="107" y="167"/>
                  <a:pt x="64" y="241"/>
                </a:cubicBezTo>
                <a:cubicBezTo>
                  <a:pt x="22" y="314"/>
                  <a:pt x="0" y="397"/>
                  <a:pt x="0" y="481"/>
                </a:cubicBezTo>
                <a:lnTo>
                  <a:pt x="0" y="9719"/>
                </a:lnTo>
                <a:lnTo>
                  <a:pt x="0" y="9720"/>
                </a:lnTo>
                <a:cubicBezTo>
                  <a:pt x="0" y="9804"/>
                  <a:pt x="22" y="9887"/>
                  <a:pt x="64" y="9960"/>
                </a:cubicBezTo>
                <a:cubicBezTo>
                  <a:pt x="107" y="10034"/>
                  <a:pt x="167" y="10094"/>
                  <a:pt x="241" y="10137"/>
                </a:cubicBezTo>
                <a:cubicBezTo>
                  <a:pt x="314" y="10179"/>
                  <a:pt x="397" y="10201"/>
                  <a:pt x="481" y="10201"/>
                </a:cubicBezTo>
                <a:lnTo>
                  <a:pt x="24919" y="10201"/>
                </a:lnTo>
                <a:lnTo>
                  <a:pt x="24920" y="10201"/>
                </a:lnTo>
                <a:cubicBezTo>
                  <a:pt x="25004" y="10201"/>
                  <a:pt x="25087" y="10179"/>
                  <a:pt x="25160" y="10137"/>
                </a:cubicBezTo>
                <a:cubicBezTo>
                  <a:pt x="25234" y="10094"/>
                  <a:pt x="25294" y="10034"/>
                  <a:pt x="25337" y="9960"/>
                </a:cubicBezTo>
                <a:cubicBezTo>
                  <a:pt x="25379" y="9887"/>
                  <a:pt x="25401" y="9804"/>
                  <a:pt x="25401" y="9720"/>
                </a:cubicBezTo>
                <a:lnTo>
                  <a:pt x="25401" y="481"/>
                </a:lnTo>
                <a:lnTo>
                  <a:pt x="25401" y="481"/>
                </a:lnTo>
                <a:lnTo>
                  <a:pt x="25401" y="481"/>
                </a:lnTo>
                <a:cubicBezTo>
                  <a:pt x="25401" y="397"/>
                  <a:pt x="25379" y="314"/>
                  <a:pt x="25337" y="241"/>
                </a:cubicBezTo>
                <a:cubicBezTo>
                  <a:pt x="25294" y="167"/>
                  <a:pt x="25234" y="107"/>
                  <a:pt x="25160" y="64"/>
                </a:cubicBezTo>
                <a:cubicBezTo>
                  <a:pt x="25087" y="22"/>
                  <a:pt x="25004" y="0"/>
                  <a:pt x="24920" y="0"/>
                </a:cubicBezTo>
                <a:lnTo>
                  <a:pt x="481" y="0"/>
                </a:lnTo>
              </a:path>
            </a:pathLst>
          </a:custGeom>
          <a:solidFill>
            <a:srgbClr val="8C573B">
              <a:alpha val="3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48" name="CustomShape 2"/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Schwerpunkte</a:t>
            </a:r>
            <a:endParaRPr lang="de-DE" sz="4400" b="0" strike="noStrike" spc="-1" dirty="0">
              <a:latin typeface="Arial"/>
            </a:endParaRPr>
          </a:p>
        </p:txBody>
      </p:sp>
      <p:pic>
        <p:nvPicPr>
          <p:cNvPr id="349" name="Grafik 97"/>
          <p:cNvPicPr/>
          <p:nvPr/>
        </p:nvPicPr>
        <p:blipFill>
          <a:blip r:embed="rId2"/>
          <a:stretch/>
        </p:blipFill>
        <p:spPr>
          <a:xfrm>
            <a:off x="5256000" y="2376000"/>
            <a:ext cx="718920" cy="718920"/>
          </a:xfrm>
          <a:prstGeom prst="rect">
            <a:avLst/>
          </a:prstGeom>
          <a:ln>
            <a:noFill/>
          </a:ln>
        </p:spPr>
      </p:pic>
      <p:pic>
        <p:nvPicPr>
          <p:cNvPr id="350" name="Grafik 98"/>
          <p:cNvPicPr/>
          <p:nvPr/>
        </p:nvPicPr>
        <p:blipFill>
          <a:blip r:embed="rId3"/>
          <a:stretch/>
        </p:blipFill>
        <p:spPr>
          <a:xfrm>
            <a:off x="5256000" y="1476000"/>
            <a:ext cx="718920" cy="718920"/>
          </a:xfrm>
          <a:prstGeom prst="rect">
            <a:avLst/>
          </a:prstGeom>
          <a:ln>
            <a:noFill/>
          </a:ln>
        </p:spPr>
      </p:pic>
      <p:pic>
        <p:nvPicPr>
          <p:cNvPr id="351" name="Grafik 99"/>
          <p:cNvPicPr/>
          <p:nvPr/>
        </p:nvPicPr>
        <p:blipFill>
          <a:blip r:embed="rId4"/>
          <a:stretch/>
        </p:blipFill>
        <p:spPr>
          <a:xfrm>
            <a:off x="792000" y="2376000"/>
            <a:ext cx="726120" cy="718920"/>
          </a:xfrm>
          <a:prstGeom prst="rect">
            <a:avLst/>
          </a:prstGeom>
          <a:ln>
            <a:noFill/>
          </a:ln>
        </p:spPr>
      </p:pic>
      <p:pic>
        <p:nvPicPr>
          <p:cNvPr id="352" name="Grafik 100"/>
          <p:cNvPicPr/>
          <p:nvPr/>
        </p:nvPicPr>
        <p:blipFill>
          <a:blip r:embed="rId5"/>
          <a:stretch/>
        </p:blipFill>
        <p:spPr>
          <a:xfrm>
            <a:off x="792000" y="3276000"/>
            <a:ext cx="718920" cy="718920"/>
          </a:xfrm>
          <a:prstGeom prst="rect">
            <a:avLst/>
          </a:prstGeom>
          <a:ln>
            <a:noFill/>
          </a:ln>
        </p:spPr>
      </p:pic>
      <p:pic>
        <p:nvPicPr>
          <p:cNvPr id="353" name="Grafik 101"/>
          <p:cNvPicPr/>
          <p:nvPr/>
        </p:nvPicPr>
        <p:blipFill>
          <a:blip r:embed="rId6"/>
          <a:stretch/>
        </p:blipFill>
        <p:spPr>
          <a:xfrm>
            <a:off x="792000" y="4176000"/>
            <a:ext cx="718920" cy="718920"/>
          </a:xfrm>
          <a:prstGeom prst="rect">
            <a:avLst/>
          </a:prstGeom>
          <a:ln>
            <a:noFill/>
          </a:ln>
        </p:spPr>
      </p:pic>
      <p:pic>
        <p:nvPicPr>
          <p:cNvPr id="354" name="Grafik 102"/>
          <p:cNvPicPr/>
          <p:nvPr/>
        </p:nvPicPr>
        <p:blipFill>
          <a:blip r:embed="rId7"/>
          <a:stretch/>
        </p:blipFill>
        <p:spPr>
          <a:xfrm>
            <a:off x="792000" y="1476000"/>
            <a:ext cx="718920" cy="718920"/>
          </a:xfrm>
          <a:prstGeom prst="rect">
            <a:avLst/>
          </a:prstGeom>
          <a:ln>
            <a:noFill/>
          </a:ln>
        </p:spPr>
      </p:pic>
      <p:pic>
        <p:nvPicPr>
          <p:cNvPr id="355" name="Grafik 103"/>
          <p:cNvPicPr/>
          <p:nvPr/>
        </p:nvPicPr>
        <p:blipFill>
          <a:blip r:embed="rId8"/>
          <a:stretch/>
        </p:blipFill>
        <p:spPr>
          <a:xfrm>
            <a:off x="5256000" y="3276000"/>
            <a:ext cx="718920" cy="718920"/>
          </a:xfrm>
          <a:prstGeom prst="rect">
            <a:avLst/>
          </a:prstGeom>
          <a:ln>
            <a:noFill/>
          </a:ln>
        </p:spPr>
      </p:pic>
      <p:pic>
        <p:nvPicPr>
          <p:cNvPr id="356" name="Grafik 104"/>
          <p:cNvPicPr/>
          <p:nvPr/>
        </p:nvPicPr>
        <p:blipFill>
          <a:blip r:embed="rId9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357" name="CustomShape 3"/>
          <p:cNvSpPr/>
          <p:nvPr/>
        </p:nvSpPr>
        <p:spPr>
          <a:xfrm>
            <a:off x="1728000" y="1548000"/>
            <a:ext cx="331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8C573B"/>
                </a:solidFill>
                <a:latin typeface="Open Sans"/>
                <a:ea typeface="DejaVu Sans"/>
              </a:rPr>
              <a:t>Schulbildung im FOCUS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358" name="CustomShape 4"/>
          <p:cNvSpPr/>
          <p:nvPr/>
        </p:nvSpPr>
        <p:spPr>
          <a:xfrm>
            <a:off x="6264000" y="2484000"/>
            <a:ext cx="295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8C573B"/>
                </a:solidFill>
                <a:latin typeface="Open Sans"/>
                <a:ea typeface="DejaVu Sans"/>
              </a:rPr>
              <a:t>Wasser im FOCUS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359" name="CustomShape 5"/>
          <p:cNvSpPr/>
          <p:nvPr/>
        </p:nvSpPr>
        <p:spPr>
          <a:xfrm>
            <a:off x="1728000" y="3348000"/>
            <a:ext cx="295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8C573B"/>
                </a:solidFill>
                <a:latin typeface="Open Sans"/>
                <a:ea typeface="DejaVu Sans"/>
              </a:rPr>
              <a:t>Klima im FOCUS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360" name="CustomShape 6"/>
          <p:cNvSpPr/>
          <p:nvPr/>
        </p:nvSpPr>
        <p:spPr>
          <a:xfrm>
            <a:off x="1728000" y="4248000"/>
            <a:ext cx="295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8C573B"/>
                </a:solidFill>
                <a:latin typeface="Open Sans"/>
                <a:ea typeface="DejaVu Sans"/>
              </a:rPr>
              <a:t>Begegnung im FOCUS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361" name="CustomShape 7"/>
          <p:cNvSpPr/>
          <p:nvPr/>
        </p:nvSpPr>
        <p:spPr>
          <a:xfrm>
            <a:off x="6264000" y="1548000"/>
            <a:ext cx="3238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8C573B"/>
                </a:solidFill>
                <a:latin typeface="Open Sans"/>
                <a:ea typeface="DejaVu Sans"/>
              </a:rPr>
              <a:t>Berufsbildung im FOCUS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362" name="CustomShape 8"/>
          <p:cNvSpPr/>
          <p:nvPr/>
        </p:nvSpPr>
        <p:spPr>
          <a:xfrm>
            <a:off x="6264000" y="3348000"/>
            <a:ext cx="295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8C573B"/>
                </a:solidFill>
                <a:latin typeface="Open Sans"/>
                <a:ea typeface="DejaVu Sans"/>
              </a:rPr>
              <a:t>Schutz im FOCUS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363" name="CustomShape 9"/>
          <p:cNvSpPr/>
          <p:nvPr/>
        </p:nvSpPr>
        <p:spPr>
          <a:xfrm>
            <a:off x="1728000" y="2448000"/>
            <a:ext cx="295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8C573B"/>
                </a:solidFill>
                <a:latin typeface="Open Sans"/>
                <a:ea typeface="DejaVu Sans"/>
              </a:rPr>
              <a:t>Gesundheit im FOCUS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11FE335B-4584-EEB8-E98C-CAC96483F7B7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  <a:endParaRPr lang="de-DE" sz="1400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1504080" y="1037520"/>
            <a:ext cx="6720120" cy="41780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232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Projektbezogene Ausgaben</a:t>
            </a:r>
            <a:endParaRPr lang="de-DE" sz="2200" b="0" strike="noStrike" spc="-1" dirty="0">
              <a:latin typeface="Arial"/>
            </a:endParaRPr>
          </a:p>
        </p:txBody>
      </p:sp>
      <p:graphicFrame>
        <p:nvGraphicFramePr>
          <p:cNvPr id="430" name="Table 2"/>
          <p:cNvGraphicFramePr/>
          <p:nvPr/>
        </p:nvGraphicFramePr>
        <p:xfrm>
          <a:off x="1504080" y="1456750"/>
          <a:ext cx="6720120" cy="3413964"/>
        </p:xfrm>
        <a:graphic>
          <a:graphicData uri="http://schemas.openxmlformats.org/drawingml/2006/table">
            <a:tbl>
              <a:tblPr/>
              <a:tblGrid>
                <a:gridCol w="341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811">
                  <a:extLst>
                    <a:ext uri="{9D8B030D-6E8A-4147-A177-3AD203B41FA5}">
                      <a16:colId xmlns:a16="http://schemas.microsoft.com/office/drawing/2014/main" val="155425098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2000" b="1" strike="noStrike" spc="-1" dirty="0">
                          <a:latin typeface="+mj-lt"/>
                        </a:rPr>
                        <a:t>      2024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2000" b="1" strike="noStrike" spc="-1" dirty="0">
                          <a:latin typeface="+mj-lt"/>
                        </a:rPr>
                        <a:t> 2025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Projektkosten allgemein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    500,00 €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 1.500,00 €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3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Kunst, Kultur, Bildung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 4.530,62 €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800" b="1" strike="noStrike" spc="-1" dirty="0">
                          <a:latin typeface="+mj-lt"/>
                        </a:rPr>
                        <a:t>4.078,31 €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Arbeitstreffen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 2.150,80 €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3.929,82 €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Schulbildung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118.021,00 €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39.371,13 €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Berufsbildung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85.107,49 €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61.129,85 €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Umwelt, Klima, Wasser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de-DE" sz="1800" b="1" strike="noStrike" spc="-1" dirty="0">
                        <a:latin typeface="+mj-lt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2.472,33 €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20628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Gesundheit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  1.600,00 </a:t>
                      </a:r>
                      <a:r>
                        <a:rPr lang="de-DE" sz="1800" b="1" strike="noStrike" spc="-1" baseline="0" dirty="0">
                          <a:latin typeface="+mj-lt"/>
                        </a:rPr>
                        <a:t>€</a:t>
                      </a:r>
                      <a:endParaRPr lang="de-DE" sz="1800" b="1" strike="noStrike" spc="-1" dirty="0">
                        <a:latin typeface="+mj-lt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22.239,02 €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Gesamt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211.909,91 €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134.720,46 €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31" name="Grafik 6_0"/>
          <p:cNvPicPr/>
          <p:nvPr/>
        </p:nvPicPr>
        <p:blipFill>
          <a:blip r:embed="rId3"/>
          <a:stretch/>
        </p:blipFill>
        <p:spPr>
          <a:xfrm>
            <a:off x="8640000" y="180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432" name="CustomShape 3"/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4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3" name="Diagramm 3"/>
          <p:cNvGraphicFramePr/>
          <p:nvPr/>
        </p:nvGraphicFramePr>
        <p:xfrm>
          <a:off x="1944000" y="1080000"/>
          <a:ext cx="6264360" cy="41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34" name="Grafik 4_0"/>
          <p:cNvPicPr/>
          <p:nvPr/>
        </p:nvPicPr>
        <p:blipFill>
          <a:blip r:embed="rId4"/>
          <a:stretch/>
        </p:blipFill>
        <p:spPr>
          <a:xfrm>
            <a:off x="8640000" y="180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435" name="CustomShape 1"/>
          <p:cNvSpPr/>
          <p:nvPr/>
        </p:nvSpPr>
        <p:spPr>
          <a:xfrm>
            <a:off x="504000" y="226080"/>
            <a:ext cx="7774920" cy="3690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3600" b="0" strike="noStrike" spc="-1" dirty="0">
              <a:latin typeface="Arial"/>
            </a:endParaRPr>
          </a:p>
        </p:txBody>
      </p:sp>
      <p:graphicFrame>
        <p:nvGraphicFramePr>
          <p:cNvPr id="4" name="Diagramm 3"/>
          <p:cNvGraphicFramePr/>
          <p:nvPr/>
        </p:nvGraphicFramePr>
        <p:xfrm>
          <a:off x="1024142" y="1080000"/>
          <a:ext cx="7738670" cy="4237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feld 2"/>
          <p:cNvSpPr txBox="1"/>
          <p:nvPr/>
        </p:nvSpPr>
        <p:spPr>
          <a:xfrm flipH="1">
            <a:off x="888273" y="652902"/>
            <a:ext cx="726057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dirty="0"/>
              <a:t>Projektbezogene Ausgaben </a:t>
            </a:r>
          </a:p>
        </p:txBody>
      </p:sp>
    </p:spTree>
    <p:extLst>
      <p:ext uri="{BB962C8B-B14F-4D97-AF65-F5344CB8AC3E}">
        <p14:creationId xmlns:p14="http://schemas.microsoft.com/office/powerpoint/2010/main" val="22209329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1504080" y="1037520"/>
            <a:ext cx="6720120" cy="41780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232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Allgemeine</a:t>
            </a:r>
            <a:r>
              <a:rPr lang="de-DE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Kosten</a:t>
            </a:r>
            <a:endParaRPr lang="de-DE" sz="2100" b="0" strike="noStrike" spc="-1" dirty="0">
              <a:latin typeface="Arial"/>
            </a:endParaRPr>
          </a:p>
        </p:txBody>
      </p:sp>
      <p:graphicFrame>
        <p:nvGraphicFramePr>
          <p:cNvPr id="430" name="Table 2"/>
          <p:cNvGraphicFramePr/>
          <p:nvPr/>
        </p:nvGraphicFramePr>
        <p:xfrm>
          <a:off x="1531440" y="1455321"/>
          <a:ext cx="6692760" cy="3751440"/>
        </p:xfrm>
        <a:graphic>
          <a:graphicData uri="http://schemas.openxmlformats.org/drawingml/2006/table">
            <a:tbl>
              <a:tblPr/>
              <a:tblGrid>
                <a:gridCol w="3484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726">
                  <a:extLst>
                    <a:ext uri="{9D8B030D-6E8A-4147-A177-3AD203B41FA5}">
                      <a16:colId xmlns:a16="http://schemas.microsoft.com/office/drawing/2014/main" val="71039020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gradFill rotWithShape="0">
                      <a:gsLst>
                        <a:gs pos="0">
                          <a:srgbClr val="CC8573"/>
                        </a:gs>
                        <a:gs pos="100000">
                          <a:srgbClr val="B75A42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20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      2024</a:t>
                      </a:r>
                      <a:endParaRPr lang="de-DE" sz="20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gradFill rotWithShape="0">
                      <a:gsLst>
                        <a:gs pos="0">
                          <a:srgbClr val="C87D6A"/>
                        </a:gs>
                        <a:gs pos="100000">
                          <a:srgbClr val="B75A42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2000" b="0" strike="noStrike" spc="-1" dirty="0">
                          <a:latin typeface="Times New Roman"/>
                        </a:rPr>
                        <a:t>    </a:t>
                      </a:r>
                      <a:r>
                        <a:rPr lang="de-DE" sz="2000" b="1" strike="noStrike" spc="-1" dirty="0">
                          <a:latin typeface="+mj-lt"/>
                        </a:rPr>
                        <a:t>2025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0">
                      <a:gsLst>
                        <a:gs pos="0">
                          <a:srgbClr val="C87D6A"/>
                        </a:gs>
                        <a:gs pos="100000">
                          <a:srgbClr val="B75A42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1" strike="noStrike" spc="-1" dirty="0">
                          <a:latin typeface="+mj-lt"/>
                        </a:rPr>
                        <a:t>Büromat., -ausstattung, Software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   490,93 €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3.025,58 </a:t>
                      </a:r>
                      <a:r>
                        <a:rPr lang="de-DE" sz="1800" b="1" strike="noStrike" spc="-1" baseline="0" dirty="0">
                          <a:latin typeface="+mj-lt"/>
                        </a:rPr>
                        <a:t>€</a:t>
                      </a:r>
                      <a:endParaRPr lang="de-DE" sz="1800" b="1" strike="noStrike" spc="-1" dirty="0">
                        <a:latin typeface="+mj-lt"/>
                      </a:endParaRP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Porto, Telefon, Internet, Cloud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   902,43 €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800" b="1" strike="noStrike" spc="-1" dirty="0">
                          <a:latin typeface="+mj-lt"/>
                        </a:rPr>
                        <a:t>921,22 €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Sonstige</a:t>
                      </a:r>
                      <a:r>
                        <a:rPr lang="de-DE" sz="1800" b="1" strike="noStrike" spc="-1" baseline="0" dirty="0">
                          <a:latin typeface="+mj-lt"/>
                        </a:rPr>
                        <a:t> Kosten</a:t>
                      </a:r>
                      <a:endParaRPr lang="de-DE" sz="1800" b="1" strike="noStrike" spc="-1" dirty="0">
                        <a:latin typeface="+mj-lt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17.822,00 €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18.411,04 €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Versicherungen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   239,63 </a:t>
                      </a:r>
                      <a:r>
                        <a:rPr lang="de-DE" sz="1800" b="1" strike="noStrike" spc="-1" baseline="0" dirty="0">
                          <a:latin typeface="+mj-lt"/>
                        </a:rPr>
                        <a:t>€</a:t>
                      </a:r>
                      <a:endParaRPr lang="de-DE" sz="1800" b="1" strike="noStrike" spc="-1" dirty="0">
                        <a:latin typeface="+mj-lt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244,59 €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Bankgebühren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   816,41 €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439,73 €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Repräsentation, Öffentlichkeitsarbeit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    2.335,94 €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1.987,31 €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Beiträge</a:t>
                      </a:r>
                      <a:r>
                        <a:rPr lang="de-DE" sz="1800" b="1" strike="noStrike" spc="-1" baseline="0" dirty="0">
                          <a:latin typeface="+mj-lt"/>
                        </a:rPr>
                        <a:t> </a:t>
                      </a:r>
                      <a:r>
                        <a:rPr lang="de-DE" sz="1800" b="1" strike="noStrike" spc="-1" dirty="0">
                          <a:latin typeface="+mj-lt"/>
                        </a:rPr>
                        <a:t>Organisationen</a:t>
                      </a: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800" b="0" strike="noStrike" spc="-1" dirty="0">
                          <a:latin typeface="Times New Roman"/>
                        </a:rPr>
                        <a:t>          </a:t>
                      </a:r>
                      <a:r>
                        <a:rPr lang="de-DE" sz="1800" b="1" strike="noStrike" spc="-1" dirty="0">
                          <a:latin typeface="+mj-lt"/>
                        </a:rPr>
                        <a:t>69,00 </a:t>
                      </a:r>
                      <a:r>
                        <a:rPr lang="de-DE" sz="1800" b="1" strike="noStrike" spc="-1" baseline="0" dirty="0">
                          <a:latin typeface="+mj-lt"/>
                        </a:rPr>
                        <a:t>€</a:t>
                      </a:r>
                      <a:endParaRPr lang="de-DE" sz="1800" b="1" strike="noStrike" spc="-1" dirty="0">
                        <a:latin typeface="+mj-lt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69,00 €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Gesamt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22.676,34 €</a:t>
                      </a:r>
                      <a:endParaRPr lang="de-DE" sz="1800" b="0" strike="noStrike" spc="-1" dirty="0">
                        <a:latin typeface="Times New Roman"/>
                      </a:endParaRPr>
                    </a:p>
                  </a:txBody>
                  <a:tcPr>
                    <a:lnT w="12240">
                      <a:solidFill>
                        <a:srgbClr val="F79646"/>
                      </a:solidFill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800" b="1" strike="noStrike" spc="-1" dirty="0">
                          <a:latin typeface="+mj-lt"/>
                        </a:rPr>
                        <a:t>25.098,47 €</a:t>
                      </a:r>
                    </a:p>
                  </a:txBody>
                  <a:tcPr>
                    <a:lnT w="1224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79646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31" name="Grafik 6_0"/>
          <p:cNvPicPr/>
          <p:nvPr/>
        </p:nvPicPr>
        <p:blipFill>
          <a:blip r:embed="rId3"/>
          <a:stretch/>
        </p:blipFill>
        <p:spPr>
          <a:xfrm>
            <a:off x="8640000" y="180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432" name="CustomShape 3"/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2715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1355982" y="2304108"/>
            <a:ext cx="4539721" cy="633244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de-DE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Ausgabenüberhang aus dem noch nicht abgerechneten Friedensprojekt </a:t>
            </a:r>
          </a:p>
        </p:txBody>
      </p:sp>
      <p:sp>
        <p:nvSpPr>
          <p:cNvPr id="420" name="CustomShape 2"/>
          <p:cNvSpPr/>
          <p:nvPr/>
        </p:nvSpPr>
        <p:spPr>
          <a:xfrm>
            <a:off x="6741720" y="2337840"/>
            <a:ext cx="1889640" cy="356245"/>
          </a:xfrm>
          <a:prstGeom prst="rect">
            <a:avLst/>
          </a:prstGeom>
          <a:noFill/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de-DE" b="1" strike="noStrike" spc="-1" dirty="0">
                <a:solidFill>
                  <a:srgbClr val="000000"/>
                </a:solidFill>
                <a:latin typeface="Franklin Gothic Book"/>
                <a:ea typeface="DejaVu Sans"/>
              </a:rPr>
              <a:t> </a:t>
            </a:r>
            <a:r>
              <a:rPr lang="de-DE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18.182,65€</a:t>
            </a:r>
            <a:endParaRPr lang="de-DE" b="0" strike="noStrike" spc="-1" dirty="0">
              <a:latin typeface="Arial"/>
            </a:endParaRPr>
          </a:p>
        </p:txBody>
      </p:sp>
      <p:sp>
        <p:nvSpPr>
          <p:cNvPr id="421" name="CustomShape 3"/>
          <p:cNvSpPr/>
          <p:nvPr/>
        </p:nvSpPr>
        <p:spPr>
          <a:xfrm>
            <a:off x="323280" y="7840440"/>
            <a:ext cx="2519640" cy="318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44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8840" tIns="39240" rIns="78840" bIns="39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de-DE" sz="1580" b="1" strike="noStrike" spc="-1">
                <a:solidFill>
                  <a:srgbClr val="000000"/>
                </a:solidFill>
                <a:latin typeface="Arial"/>
                <a:ea typeface="DejaVu Sans"/>
              </a:rPr>
              <a:t>Klimaschutzprogramme</a:t>
            </a:r>
            <a:endParaRPr lang="de-DE" sz="1580" b="0" strike="noStrike" spc="-1">
              <a:latin typeface="Arial"/>
            </a:endParaRPr>
          </a:p>
        </p:txBody>
      </p:sp>
      <p:sp>
        <p:nvSpPr>
          <p:cNvPr id="422" name="CustomShape 4"/>
          <p:cNvSpPr/>
          <p:nvPr/>
        </p:nvSpPr>
        <p:spPr>
          <a:xfrm>
            <a:off x="1295022" y="1397880"/>
            <a:ext cx="7344617" cy="41780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232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Weitere Ausgaben</a:t>
            </a:r>
            <a:endParaRPr lang="de-DE" sz="2200" b="0" strike="noStrike" spc="-1" dirty="0">
              <a:latin typeface="Arial"/>
            </a:endParaRPr>
          </a:p>
        </p:txBody>
      </p:sp>
      <p:pic>
        <p:nvPicPr>
          <p:cNvPr id="427" name="Grafik 11_1"/>
          <p:cNvPicPr/>
          <p:nvPr/>
        </p:nvPicPr>
        <p:blipFill>
          <a:blip r:embed="rId3"/>
          <a:stretch/>
        </p:blipFill>
        <p:spPr>
          <a:xfrm>
            <a:off x="8640000" y="180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428" name="CustomShape 9"/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4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ustomShape 1"/>
          <p:cNvSpPr/>
          <p:nvPr/>
        </p:nvSpPr>
        <p:spPr>
          <a:xfrm>
            <a:off x="1134720" y="257760"/>
            <a:ext cx="7812720" cy="29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465" name="Grafik 6_3"/>
          <p:cNvPicPr/>
          <p:nvPr/>
        </p:nvPicPr>
        <p:blipFill>
          <a:blip r:embed="rId3"/>
          <a:stretch/>
        </p:blipFill>
        <p:spPr>
          <a:xfrm>
            <a:off x="8640000" y="180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466" name="CustomShape 3"/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36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3600" b="0" strike="noStrike" spc="-1" dirty="0">
              <a:latin typeface="Arial"/>
            </a:endParaRPr>
          </a:p>
        </p:txBody>
      </p:sp>
      <p:graphicFrame>
        <p:nvGraphicFramePr>
          <p:cNvPr id="4" name="Diagramm 3"/>
          <p:cNvGraphicFramePr/>
          <p:nvPr/>
        </p:nvGraphicFramePr>
        <p:xfrm>
          <a:off x="888274" y="1783101"/>
          <a:ext cx="7751726" cy="346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stomShape 2"/>
          <p:cNvSpPr/>
          <p:nvPr/>
        </p:nvSpPr>
        <p:spPr>
          <a:xfrm>
            <a:off x="1001486" y="1075701"/>
            <a:ext cx="7638514" cy="42943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440">
            <a:solidFill>
              <a:srgbClr val="8C573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Einnahmen-Ausgaben nach Bereichen</a:t>
            </a:r>
            <a:endParaRPr lang="de-DE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7576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CustomShape 1"/>
          <p:cNvSpPr/>
          <p:nvPr/>
        </p:nvSpPr>
        <p:spPr>
          <a:xfrm>
            <a:off x="657530" y="1148287"/>
            <a:ext cx="7982469" cy="39888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232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1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Ausgaben - Berufsbildung</a:t>
            </a:r>
            <a:endParaRPr lang="de-DE" sz="2100" b="0" strike="noStrike" spc="-1" dirty="0">
              <a:latin typeface="Arial"/>
            </a:endParaRPr>
          </a:p>
        </p:txBody>
      </p:sp>
      <p:pic>
        <p:nvPicPr>
          <p:cNvPr id="471" name="Grafik 7_1"/>
          <p:cNvPicPr/>
          <p:nvPr/>
        </p:nvPicPr>
        <p:blipFill>
          <a:blip r:embed="rId3"/>
          <a:stretch/>
        </p:blipFill>
        <p:spPr>
          <a:xfrm>
            <a:off x="8640000" y="180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472" name="CustomShape 2"/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4400" b="0" strike="noStrike" spc="-1" dirty="0">
              <a:latin typeface="Arial"/>
            </a:endParaRPr>
          </a:p>
        </p:txBody>
      </p:sp>
      <p:graphicFrame>
        <p:nvGraphicFramePr>
          <p:cNvPr id="7" name="Diagramm 6"/>
          <p:cNvGraphicFramePr/>
          <p:nvPr/>
        </p:nvGraphicFramePr>
        <p:xfrm>
          <a:off x="2778034" y="1547167"/>
          <a:ext cx="6331132" cy="3510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D8FFE8B-F2EB-5454-89E0-275CE809D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2145" y="1478279"/>
            <a:ext cx="2667687" cy="355691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>
            <a:off x="1306286" y="1117217"/>
            <a:ext cx="7333714" cy="41780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232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Ausgaben - Schule</a:t>
            </a:r>
            <a:endParaRPr lang="de-DE" sz="2200" b="0" strike="noStrike" spc="-1" dirty="0">
              <a:latin typeface="Arial"/>
            </a:endParaRPr>
          </a:p>
        </p:txBody>
      </p:sp>
      <p:pic>
        <p:nvPicPr>
          <p:cNvPr id="477" name="Grafik 9_1"/>
          <p:cNvPicPr/>
          <p:nvPr/>
        </p:nvPicPr>
        <p:blipFill>
          <a:blip r:embed="rId3"/>
          <a:stretch/>
        </p:blipFill>
        <p:spPr>
          <a:xfrm>
            <a:off x="8640000" y="180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478" name="CustomShape 2"/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4400" b="0" strike="noStrike" spc="-1" dirty="0">
              <a:latin typeface="Arial"/>
            </a:endParaRPr>
          </a:p>
        </p:txBody>
      </p:sp>
      <p:graphicFrame>
        <p:nvGraphicFramePr>
          <p:cNvPr id="4" name="Diagramm 3"/>
          <p:cNvGraphicFramePr/>
          <p:nvPr/>
        </p:nvGraphicFramePr>
        <p:xfrm>
          <a:off x="3152503" y="1535018"/>
          <a:ext cx="5677988" cy="3698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DC6DE6CE-60DE-8688-3795-0B47A91A7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34" y="1698376"/>
            <a:ext cx="2025803" cy="331889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D5DE1-6B0C-FF82-805F-CCE156CF2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>
            <a:extLst>
              <a:ext uri="{FF2B5EF4-FFF2-40B4-BE49-F238E27FC236}">
                <a16:creationId xmlns:a16="http://schemas.microsoft.com/office/drawing/2014/main" id="{ADD402CB-E645-E873-6F0C-7D5F19901809}"/>
              </a:ext>
            </a:extLst>
          </p:cNvPr>
          <p:cNvSpPr/>
          <p:nvPr/>
        </p:nvSpPr>
        <p:spPr>
          <a:xfrm>
            <a:off x="1306286" y="1117217"/>
            <a:ext cx="7333714" cy="41780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2320">
            <a:solidFill>
              <a:srgbClr val="C87D0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8840" tIns="39240" rIns="78840" bIns="3924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Ausgaben - Gesundheit</a:t>
            </a:r>
            <a:endParaRPr lang="de-DE" sz="2200" b="0" strike="noStrike" spc="-1" dirty="0">
              <a:latin typeface="Arial"/>
            </a:endParaRPr>
          </a:p>
        </p:txBody>
      </p:sp>
      <p:pic>
        <p:nvPicPr>
          <p:cNvPr id="477" name="Grafik 9_1">
            <a:extLst>
              <a:ext uri="{FF2B5EF4-FFF2-40B4-BE49-F238E27FC236}">
                <a16:creationId xmlns:a16="http://schemas.microsoft.com/office/drawing/2014/main" id="{DD22FEF6-40FC-820C-8387-76C509A2C46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40000" y="180000"/>
            <a:ext cx="1079640" cy="1079640"/>
          </a:xfrm>
          <a:prstGeom prst="rect">
            <a:avLst/>
          </a:prstGeom>
          <a:ln>
            <a:noFill/>
          </a:ln>
        </p:spPr>
      </p:pic>
      <p:sp>
        <p:nvSpPr>
          <p:cNvPr id="478" name="CustomShape 2">
            <a:extLst>
              <a:ext uri="{FF2B5EF4-FFF2-40B4-BE49-F238E27FC236}">
                <a16:creationId xmlns:a16="http://schemas.microsoft.com/office/drawing/2014/main" id="{BC7AABFE-EB5F-2035-BA7C-5DB7264B3342}"/>
              </a:ext>
            </a:extLst>
          </p:cNvPr>
          <p:cNvSpPr/>
          <p:nvPr/>
        </p:nvSpPr>
        <p:spPr>
          <a:xfrm>
            <a:off x="504000" y="226080"/>
            <a:ext cx="777492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Kassenbericht 2025</a:t>
            </a:r>
            <a:endParaRPr lang="de-DE" sz="4400" b="0" strike="noStrike" spc="-1" dirty="0">
              <a:latin typeface="Arial"/>
            </a:endParaRP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0B0C9C0-7EFA-CA39-0C7B-F4D1DAA505CB}"/>
              </a:ext>
            </a:extLst>
          </p:cNvPr>
          <p:cNvGraphicFramePr/>
          <p:nvPr/>
        </p:nvGraphicFramePr>
        <p:xfrm>
          <a:off x="3347499" y="1535018"/>
          <a:ext cx="5482992" cy="3698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A4EA46BB-3718-C8D2-D1F0-7A0247802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85" y="1810396"/>
            <a:ext cx="2292619" cy="305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265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rafik 49_1"/>
          <p:cNvPicPr/>
          <p:nvPr/>
        </p:nvPicPr>
        <p:blipFill>
          <a:blip r:embed="rId2"/>
          <a:stretch/>
        </p:blipFill>
        <p:spPr>
          <a:xfrm>
            <a:off x="360" y="0"/>
            <a:ext cx="10078560" cy="2279880"/>
          </a:xfrm>
          <a:prstGeom prst="rect">
            <a:avLst/>
          </a:prstGeom>
          <a:ln>
            <a:noFill/>
          </a:ln>
        </p:spPr>
      </p:pic>
      <p:pic>
        <p:nvPicPr>
          <p:cNvPr id="485" name="Grafik 50_2"/>
          <p:cNvPicPr/>
          <p:nvPr/>
        </p:nvPicPr>
        <p:blipFill>
          <a:blip r:embed="rId3"/>
          <a:stretch/>
        </p:blipFill>
        <p:spPr>
          <a:xfrm>
            <a:off x="936000" y="504000"/>
            <a:ext cx="1198440" cy="1198440"/>
          </a:xfrm>
          <a:prstGeom prst="rect">
            <a:avLst/>
          </a:prstGeom>
          <a:ln>
            <a:noFill/>
          </a:ln>
        </p:spPr>
      </p:pic>
      <p:sp>
        <p:nvSpPr>
          <p:cNvPr id="486" name="CustomShape 1"/>
          <p:cNvSpPr/>
          <p:nvPr/>
        </p:nvSpPr>
        <p:spPr>
          <a:xfrm>
            <a:off x="2520000" y="648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000" b="1" strike="noStrike" spc="-1">
                <a:solidFill>
                  <a:srgbClr val="FFFFFF"/>
                </a:solidFill>
                <a:latin typeface="Open Sans"/>
                <a:ea typeface="DejaVu Sans"/>
              </a:rPr>
              <a:t>FOCUS e.V.</a:t>
            </a:r>
            <a:endParaRPr lang="de-DE" sz="4000" b="0" strike="noStrike" spc="-1">
              <a:latin typeface="Arial"/>
            </a:endParaRPr>
          </a:p>
        </p:txBody>
      </p:sp>
      <p:sp>
        <p:nvSpPr>
          <p:cNvPr id="487" name="CustomShape 2"/>
          <p:cNvSpPr/>
          <p:nvPr/>
        </p:nvSpPr>
        <p:spPr>
          <a:xfrm>
            <a:off x="2817000" y="1080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Open Sans"/>
                <a:ea typeface="DejaVu Sans"/>
              </a:rPr>
              <a:t>Nachhaltig. Zukunft. Gestalten.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88" name="CustomShape 3"/>
          <p:cNvSpPr/>
          <p:nvPr/>
        </p:nvSpPr>
        <p:spPr>
          <a:xfrm>
            <a:off x="432000" y="2520000"/>
            <a:ext cx="907056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TOP 6: Bericht der Kassenprüfer</a:t>
            </a:r>
            <a:endParaRPr lang="de-DE" sz="4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rafik 49_3"/>
          <p:cNvPicPr/>
          <p:nvPr/>
        </p:nvPicPr>
        <p:blipFill>
          <a:blip r:embed="rId2"/>
          <a:stretch/>
        </p:blipFill>
        <p:spPr>
          <a:xfrm>
            <a:off x="360" y="0"/>
            <a:ext cx="10078560" cy="2279880"/>
          </a:xfrm>
          <a:prstGeom prst="rect">
            <a:avLst/>
          </a:prstGeom>
          <a:ln>
            <a:noFill/>
          </a:ln>
        </p:spPr>
      </p:pic>
      <p:pic>
        <p:nvPicPr>
          <p:cNvPr id="493" name="Grafik 50_4"/>
          <p:cNvPicPr/>
          <p:nvPr/>
        </p:nvPicPr>
        <p:blipFill>
          <a:blip r:embed="rId3"/>
          <a:stretch/>
        </p:blipFill>
        <p:spPr>
          <a:xfrm>
            <a:off x="936000" y="504000"/>
            <a:ext cx="1198440" cy="1198440"/>
          </a:xfrm>
          <a:prstGeom prst="rect">
            <a:avLst/>
          </a:prstGeom>
          <a:ln>
            <a:noFill/>
          </a:ln>
        </p:spPr>
      </p:pic>
      <p:sp>
        <p:nvSpPr>
          <p:cNvPr id="494" name="CustomShape 1"/>
          <p:cNvSpPr/>
          <p:nvPr/>
        </p:nvSpPr>
        <p:spPr>
          <a:xfrm>
            <a:off x="2520000" y="648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000" b="1" strike="noStrike" spc="-1">
                <a:solidFill>
                  <a:srgbClr val="FFFFFF"/>
                </a:solidFill>
                <a:latin typeface="Open Sans"/>
                <a:ea typeface="DejaVu Sans"/>
              </a:rPr>
              <a:t>FOCUS e.V.</a:t>
            </a:r>
            <a:endParaRPr lang="de-DE" sz="4000" b="0" strike="noStrike" spc="-1"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2817000" y="1080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Open Sans"/>
                <a:ea typeface="DejaVu Sans"/>
              </a:rPr>
              <a:t>Nachhaltig. Zukunft. Gestalten.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96" name="CustomShape 3"/>
          <p:cNvSpPr/>
          <p:nvPr/>
        </p:nvSpPr>
        <p:spPr>
          <a:xfrm>
            <a:off x="596684" y="3359880"/>
            <a:ext cx="8905875" cy="10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TOP 7: </a:t>
            </a:r>
          </a:p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Aussprache zum Kassenbericht</a:t>
            </a:r>
            <a:endParaRPr lang="de-DE" sz="4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90C79-36E1-4DC7-9784-9E8AE8E62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rafik 49_0">
            <a:extLst>
              <a:ext uri="{FF2B5EF4-FFF2-40B4-BE49-F238E27FC236}">
                <a16:creationId xmlns:a16="http://schemas.microsoft.com/office/drawing/2014/main" id="{81927E69-C0C8-4DC0-E482-41B4025FB9A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0" y="0"/>
            <a:ext cx="10078560" cy="2279880"/>
          </a:xfrm>
          <a:prstGeom prst="rect">
            <a:avLst/>
          </a:prstGeom>
          <a:ln>
            <a:noFill/>
          </a:ln>
        </p:spPr>
      </p:pic>
      <p:pic>
        <p:nvPicPr>
          <p:cNvPr id="394" name="Grafik 50_1">
            <a:extLst>
              <a:ext uri="{FF2B5EF4-FFF2-40B4-BE49-F238E27FC236}">
                <a16:creationId xmlns:a16="http://schemas.microsoft.com/office/drawing/2014/main" id="{EA361249-996A-A748-5B15-9AFFA744AD1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36000" y="504000"/>
            <a:ext cx="1198440" cy="1198440"/>
          </a:xfrm>
          <a:prstGeom prst="rect">
            <a:avLst/>
          </a:prstGeom>
          <a:ln>
            <a:noFill/>
          </a:ln>
        </p:spPr>
      </p:pic>
      <p:sp>
        <p:nvSpPr>
          <p:cNvPr id="395" name="CustomShape 1">
            <a:extLst>
              <a:ext uri="{FF2B5EF4-FFF2-40B4-BE49-F238E27FC236}">
                <a16:creationId xmlns:a16="http://schemas.microsoft.com/office/drawing/2014/main" id="{562B2314-876C-4300-F5DC-A9F7E416FB20}"/>
              </a:ext>
            </a:extLst>
          </p:cNvPr>
          <p:cNvSpPr/>
          <p:nvPr/>
        </p:nvSpPr>
        <p:spPr>
          <a:xfrm>
            <a:off x="2520000" y="648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000" b="1" strike="noStrike" spc="-1">
                <a:solidFill>
                  <a:srgbClr val="FFFFFF"/>
                </a:solidFill>
                <a:latin typeface="Open Sans"/>
                <a:ea typeface="DejaVu Sans"/>
              </a:rPr>
              <a:t>FOCUS e.V.</a:t>
            </a:r>
            <a:endParaRPr lang="de-DE" sz="4000" b="0" strike="noStrike" spc="-1">
              <a:latin typeface="Arial"/>
            </a:endParaRPr>
          </a:p>
        </p:txBody>
      </p:sp>
      <p:sp>
        <p:nvSpPr>
          <p:cNvPr id="396" name="CustomShape 2">
            <a:extLst>
              <a:ext uri="{FF2B5EF4-FFF2-40B4-BE49-F238E27FC236}">
                <a16:creationId xmlns:a16="http://schemas.microsoft.com/office/drawing/2014/main" id="{4F57F19A-99E2-54E4-0022-E2870FCF67EB}"/>
              </a:ext>
            </a:extLst>
          </p:cNvPr>
          <p:cNvSpPr/>
          <p:nvPr/>
        </p:nvSpPr>
        <p:spPr>
          <a:xfrm>
            <a:off x="2817000" y="1080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Open Sans"/>
                <a:ea typeface="DejaVu Sans"/>
              </a:rPr>
              <a:t>Nachhaltig. Zukunft. Gestalten.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3314A5-2EB0-B41B-77AD-918914B33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70" y="5292565"/>
            <a:ext cx="9419136" cy="37798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7999E73-0130-B4A0-1FD0-D523B95EBF17}"/>
              </a:ext>
            </a:extLst>
          </p:cNvPr>
          <p:cNvSpPr txBox="1"/>
          <p:nvPr/>
        </p:nvSpPr>
        <p:spPr>
          <a:xfrm>
            <a:off x="259931" y="2659651"/>
            <a:ext cx="71991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5" algn="ctr"/>
            <a:r>
              <a:rPr lang="de-DE" sz="7200" b="1" spc="-1" dirty="0">
                <a:solidFill>
                  <a:srgbClr val="8C573B"/>
                </a:solidFill>
              </a:rPr>
              <a:t>Aktuelles</a:t>
            </a:r>
            <a:endParaRPr lang="de-DE" sz="1800" b="1" spc="-1" dirty="0">
              <a:solidFill>
                <a:srgbClr val="8C57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554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D043-A876-C4B0-3D75-796712110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rafik 49_3">
            <a:extLst>
              <a:ext uri="{FF2B5EF4-FFF2-40B4-BE49-F238E27FC236}">
                <a16:creationId xmlns:a16="http://schemas.microsoft.com/office/drawing/2014/main" id="{A517D36D-9926-6C25-031F-4E4550F04FE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60" y="0"/>
            <a:ext cx="10078560" cy="2279880"/>
          </a:xfrm>
          <a:prstGeom prst="rect">
            <a:avLst/>
          </a:prstGeom>
          <a:ln>
            <a:noFill/>
          </a:ln>
        </p:spPr>
      </p:pic>
      <p:pic>
        <p:nvPicPr>
          <p:cNvPr id="493" name="Grafik 50_4">
            <a:extLst>
              <a:ext uri="{FF2B5EF4-FFF2-40B4-BE49-F238E27FC236}">
                <a16:creationId xmlns:a16="http://schemas.microsoft.com/office/drawing/2014/main" id="{9BF16132-872C-B766-0468-96E07FBD6B4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36000" y="504000"/>
            <a:ext cx="1198440" cy="1198440"/>
          </a:xfrm>
          <a:prstGeom prst="rect">
            <a:avLst/>
          </a:prstGeom>
          <a:ln>
            <a:noFill/>
          </a:ln>
        </p:spPr>
      </p:pic>
      <p:sp>
        <p:nvSpPr>
          <p:cNvPr id="494" name="CustomShape 1">
            <a:extLst>
              <a:ext uri="{FF2B5EF4-FFF2-40B4-BE49-F238E27FC236}">
                <a16:creationId xmlns:a16="http://schemas.microsoft.com/office/drawing/2014/main" id="{B748E377-58D3-10CD-B21D-FE8F024C72E4}"/>
              </a:ext>
            </a:extLst>
          </p:cNvPr>
          <p:cNvSpPr/>
          <p:nvPr/>
        </p:nvSpPr>
        <p:spPr>
          <a:xfrm>
            <a:off x="2520000" y="648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000" b="1" strike="noStrike" spc="-1">
                <a:solidFill>
                  <a:srgbClr val="FFFFFF"/>
                </a:solidFill>
                <a:latin typeface="Open Sans"/>
                <a:ea typeface="DejaVu Sans"/>
              </a:rPr>
              <a:t>FOCUS e.V.</a:t>
            </a:r>
            <a:endParaRPr lang="de-DE" sz="4000" b="0" strike="noStrike" spc="-1">
              <a:latin typeface="Arial"/>
            </a:endParaRPr>
          </a:p>
        </p:txBody>
      </p:sp>
      <p:sp>
        <p:nvSpPr>
          <p:cNvPr id="495" name="CustomShape 2">
            <a:extLst>
              <a:ext uri="{FF2B5EF4-FFF2-40B4-BE49-F238E27FC236}">
                <a16:creationId xmlns:a16="http://schemas.microsoft.com/office/drawing/2014/main" id="{6A0D89C8-201A-7FC2-8C81-D939FC1509B0}"/>
              </a:ext>
            </a:extLst>
          </p:cNvPr>
          <p:cNvSpPr/>
          <p:nvPr/>
        </p:nvSpPr>
        <p:spPr>
          <a:xfrm>
            <a:off x="2817000" y="1080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Open Sans"/>
                <a:ea typeface="DejaVu Sans"/>
              </a:rPr>
              <a:t>Nachhaltig. Zukunft. Gestalten.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24794920-ED8B-AD96-9139-27625FB4D037}"/>
              </a:ext>
            </a:extLst>
          </p:cNvPr>
          <p:cNvSpPr/>
          <p:nvPr/>
        </p:nvSpPr>
        <p:spPr>
          <a:xfrm>
            <a:off x="310989" y="2734921"/>
            <a:ext cx="9654579" cy="14521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TOP 8: </a:t>
            </a:r>
            <a:r>
              <a:rPr lang="de-DE" sz="36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Genehmigung der Jahresrechnung    		 und Entlastung des Vorstandes</a:t>
            </a:r>
            <a:endParaRPr lang="de-DE" sz="4400" b="1" strike="noStrike" spc="-1" dirty="0">
              <a:solidFill>
                <a:srgbClr val="8C573B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6395931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rafik 49_3"/>
          <p:cNvPicPr/>
          <p:nvPr/>
        </p:nvPicPr>
        <p:blipFill>
          <a:blip r:embed="rId2"/>
          <a:stretch/>
        </p:blipFill>
        <p:spPr>
          <a:xfrm>
            <a:off x="360" y="0"/>
            <a:ext cx="10078560" cy="2279880"/>
          </a:xfrm>
          <a:prstGeom prst="rect">
            <a:avLst/>
          </a:prstGeom>
          <a:ln>
            <a:noFill/>
          </a:ln>
        </p:spPr>
      </p:pic>
      <p:pic>
        <p:nvPicPr>
          <p:cNvPr id="493" name="Grafik 50_4"/>
          <p:cNvPicPr/>
          <p:nvPr/>
        </p:nvPicPr>
        <p:blipFill>
          <a:blip r:embed="rId3"/>
          <a:stretch/>
        </p:blipFill>
        <p:spPr>
          <a:xfrm>
            <a:off x="936000" y="504000"/>
            <a:ext cx="1198440" cy="1198440"/>
          </a:xfrm>
          <a:prstGeom prst="rect">
            <a:avLst/>
          </a:prstGeom>
          <a:ln>
            <a:noFill/>
          </a:ln>
        </p:spPr>
      </p:pic>
      <p:sp>
        <p:nvSpPr>
          <p:cNvPr id="494" name="CustomShape 1"/>
          <p:cNvSpPr/>
          <p:nvPr/>
        </p:nvSpPr>
        <p:spPr>
          <a:xfrm>
            <a:off x="2520000" y="648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000" b="1" strike="noStrike" spc="-1">
                <a:solidFill>
                  <a:srgbClr val="FFFFFF"/>
                </a:solidFill>
                <a:latin typeface="Open Sans"/>
                <a:ea typeface="DejaVu Sans"/>
              </a:rPr>
              <a:t>FOCUS e.V.</a:t>
            </a:r>
            <a:endParaRPr lang="de-DE" sz="4000" b="0" strike="noStrike" spc="-1"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2817000" y="1080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Open Sans"/>
                <a:ea typeface="DejaVu Sans"/>
              </a:rPr>
              <a:t>Nachhaltig. Zukunft. Gestalten.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96" name="CustomShape 3"/>
          <p:cNvSpPr/>
          <p:nvPr/>
        </p:nvSpPr>
        <p:spPr>
          <a:xfrm>
            <a:off x="2642460" y="2519999"/>
            <a:ext cx="6860099" cy="12294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TOP </a:t>
            </a:r>
            <a:r>
              <a:rPr lang="de-DE" sz="4400" b="1" spc="-1" dirty="0">
                <a:solidFill>
                  <a:srgbClr val="8C573B"/>
                </a:solidFill>
                <a:latin typeface="Arial"/>
                <a:ea typeface="DejaVu Sans"/>
              </a:rPr>
              <a:t>9</a:t>
            </a: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: Anträge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29616612-6102-6123-E31A-F782272A35A0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  <a:endParaRPr lang="de-DE" sz="1400" spc="-1" dirty="0">
              <a:solidFill>
                <a:srgbClr val="FFFFFF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68230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rafik 49_3"/>
          <p:cNvPicPr/>
          <p:nvPr/>
        </p:nvPicPr>
        <p:blipFill>
          <a:blip r:embed="rId2"/>
          <a:stretch/>
        </p:blipFill>
        <p:spPr>
          <a:xfrm>
            <a:off x="360" y="0"/>
            <a:ext cx="10078560" cy="2279880"/>
          </a:xfrm>
          <a:prstGeom prst="rect">
            <a:avLst/>
          </a:prstGeom>
          <a:ln>
            <a:noFill/>
          </a:ln>
        </p:spPr>
      </p:pic>
      <p:pic>
        <p:nvPicPr>
          <p:cNvPr id="493" name="Grafik 50_4"/>
          <p:cNvPicPr/>
          <p:nvPr/>
        </p:nvPicPr>
        <p:blipFill>
          <a:blip r:embed="rId3"/>
          <a:stretch/>
        </p:blipFill>
        <p:spPr>
          <a:xfrm>
            <a:off x="936000" y="504000"/>
            <a:ext cx="1198440" cy="1198440"/>
          </a:xfrm>
          <a:prstGeom prst="rect">
            <a:avLst/>
          </a:prstGeom>
          <a:ln>
            <a:noFill/>
          </a:ln>
        </p:spPr>
      </p:pic>
      <p:sp>
        <p:nvSpPr>
          <p:cNvPr id="494" name="CustomShape 1"/>
          <p:cNvSpPr/>
          <p:nvPr/>
        </p:nvSpPr>
        <p:spPr>
          <a:xfrm>
            <a:off x="2520000" y="648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000" b="1" strike="noStrike" spc="-1">
                <a:solidFill>
                  <a:srgbClr val="FFFFFF"/>
                </a:solidFill>
                <a:latin typeface="Open Sans"/>
                <a:ea typeface="DejaVu Sans"/>
              </a:rPr>
              <a:t>FOCUS e.V.</a:t>
            </a:r>
            <a:endParaRPr lang="de-DE" sz="4000" b="0" strike="noStrike" spc="-1"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2817000" y="1080000"/>
            <a:ext cx="25909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Open Sans"/>
                <a:ea typeface="DejaVu Sans"/>
              </a:rPr>
              <a:t>Nachhaltig. Zukunft. Gestalten.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96" name="CustomShape 3"/>
          <p:cNvSpPr/>
          <p:nvPr/>
        </p:nvSpPr>
        <p:spPr>
          <a:xfrm>
            <a:off x="1906292" y="2519999"/>
            <a:ext cx="7596268" cy="12294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TOP 10: Verschiedenes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F091AAF6-D757-750C-B056-21AF96855183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  <a:endParaRPr lang="de-DE" sz="1400" spc="-1" dirty="0">
              <a:solidFill>
                <a:srgbClr val="FFFFFF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84462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ED533F-B8F4-4C25-B724-3D4D1D560F85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90189E7-8B94-DF4D-3A16-0F7840B3B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17" y="977365"/>
            <a:ext cx="6690283" cy="25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FAB2BB4-4C22-FCC7-FBA1-EBCDF4FDB8B9}"/>
              </a:ext>
            </a:extLst>
          </p:cNvPr>
          <p:cNvSpPr txBox="1"/>
          <p:nvPr/>
        </p:nvSpPr>
        <p:spPr>
          <a:xfrm>
            <a:off x="2518046" y="3485774"/>
            <a:ext cx="50452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spc="-1" dirty="0">
                <a:solidFill>
                  <a:srgbClr val="8C573B"/>
                </a:solidFill>
                <a:latin typeface="Open Sans"/>
              </a:rPr>
              <a:t>Wir sind seit 2018 ganz Transparenz - Selbstverpflichtung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spc="-1" dirty="0">
                <a:solidFill>
                  <a:srgbClr val="8C573B"/>
                </a:solidFill>
                <a:latin typeface="Open Sans"/>
              </a:rPr>
              <a:t>Auf der Homepage einsehbar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spc="-1" dirty="0">
                <a:solidFill>
                  <a:srgbClr val="8C573B"/>
                </a:solidFill>
                <a:latin typeface="Open Sans"/>
              </a:rPr>
              <a:t>Einfach auf den Button „Initiative Transparente Zivilgesellschaft“ drücken und Sie können alles nachlesen.</a:t>
            </a:r>
          </a:p>
        </p:txBody>
      </p:sp>
      <p:sp>
        <p:nvSpPr>
          <p:cNvPr id="8" name="TextShape 1">
            <a:extLst>
              <a:ext uri="{FF2B5EF4-FFF2-40B4-BE49-F238E27FC236}">
                <a16:creationId xmlns:a16="http://schemas.microsoft.com/office/drawing/2014/main" id="{D43CA9F3-859A-1D4B-5AFE-0507AB6BD061}"/>
              </a:ext>
            </a:extLst>
          </p:cNvPr>
          <p:cNvSpPr txBox="1"/>
          <p:nvPr/>
        </p:nvSpPr>
        <p:spPr>
          <a:xfrm>
            <a:off x="504000" y="152560"/>
            <a:ext cx="777600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4400" b="1" spc="-1" dirty="0">
                <a:solidFill>
                  <a:srgbClr val="8C573B"/>
                </a:solidFill>
                <a:latin typeface="Arial"/>
              </a:rPr>
              <a:t> Transparenz im FOCUS</a:t>
            </a:r>
            <a:endParaRPr lang="de-DE" sz="4400" b="1" strike="noStrike" spc="-1" dirty="0">
              <a:solidFill>
                <a:srgbClr val="8C573B"/>
              </a:solidFill>
              <a:latin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783A8BD-31BA-974F-0C3C-BDD049FC111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rafik 93"/>
          <p:cNvPicPr/>
          <p:nvPr/>
        </p:nvPicPr>
        <p:blipFill>
          <a:blip r:embed="rId2"/>
          <a:stretch/>
        </p:blipFill>
        <p:spPr>
          <a:xfrm>
            <a:off x="8640000" y="180000"/>
            <a:ext cx="1080000" cy="1080000"/>
          </a:xfrm>
          <a:prstGeom prst="rect">
            <a:avLst/>
          </a:prstGeom>
          <a:ln>
            <a:noFill/>
          </a:ln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6B40716-6ED6-4B23-B08C-89CCADA1BFE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B484E3-615B-0A98-385B-6F5BA274F036}"/>
              </a:ext>
            </a:extLst>
          </p:cNvPr>
          <p:cNvSpPr txBox="1"/>
          <p:nvPr/>
        </p:nvSpPr>
        <p:spPr>
          <a:xfrm>
            <a:off x="793351" y="1247407"/>
            <a:ext cx="864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6600" b="1" spc="-1" dirty="0">
                <a:solidFill>
                  <a:srgbClr val="8C573B"/>
                </a:solidFill>
                <a:latin typeface="Arial"/>
              </a:rPr>
              <a:t>DANKE - BARKA</a:t>
            </a:r>
          </a:p>
        </p:txBody>
      </p:sp>
      <p:pic>
        <p:nvPicPr>
          <p:cNvPr id="3" name="Picture 2" descr="transparent realistische zwei gläser champagner, isoliert. - sektgläser anstoßen stock-grafiken, -clipart, -cartoons und -symbole">
            <a:extLst>
              <a:ext uri="{FF2B5EF4-FFF2-40B4-BE49-F238E27FC236}">
                <a16:creationId xmlns:a16="http://schemas.microsoft.com/office/drawing/2014/main" id="{CC3994E1-7858-D4B4-D564-3DE06A87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6230">
            <a:off x="3676689" y="2508896"/>
            <a:ext cx="2453989" cy="245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32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361705" y="226080"/>
            <a:ext cx="9473671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4400" b="1" strike="noStrike" spc="-1" dirty="0">
                <a:solidFill>
                  <a:srgbClr val="8C573B"/>
                </a:solidFill>
                <a:latin typeface="Arial"/>
                <a:ea typeface="DejaVu Sans"/>
              </a:rPr>
              <a:t>Gesundheit im FOCUS</a:t>
            </a:r>
            <a:endParaRPr lang="de-DE" sz="4400" b="0" strike="noStrike" spc="-1" dirty="0">
              <a:latin typeface="Arial"/>
            </a:endParaRPr>
          </a:p>
        </p:txBody>
      </p:sp>
      <p:sp>
        <p:nvSpPr>
          <p:cNvPr id="370" name="CustomShape 2"/>
          <p:cNvSpPr/>
          <p:nvPr/>
        </p:nvSpPr>
        <p:spPr>
          <a:xfrm>
            <a:off x="504000" y="1326600"/>
            <a:ext cx="5686920" cy="328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lnSpcReduction="10000"/>
          </a:bodyPr>
          <a:lstStyle/>
          <a:p>
            <a:pPr marL="109080">
              <a:lnSpc>
                <a:spcPct val="100000"/>
              </a:lnSpc>
              <a:buClr>
                <a:srgbClr val="8C573B"/>
              </a:buClr>
              <a:buSzPct val="50000"/>
            </a:pPr>
            <a:r>
              <a:rPr lang="de-DE" sz="2000" b="1" spc="-1" dirty="0">
                <a:solidFill>
                  <a:srgbClr val="8C573B"/>
                </a:solidFill>
                <a:latin typeface="Open Sans"/>
                <a:ea typeface="Noto Sans CJK SC"/>
              </a:rPr>
              <a:t>n</a:t>
            </a:r>
            <a:r>
              <a:rPr lang="de-DE" sz="2000" b="1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achhaltig</a:t>
            </a:r>
            <a:endParaRPr lang="de-DE" sz="2000" b="1" strike="noStrike" spc="-1" dirty="0">
              <a:latin typeface="Arial"/>
            </a:endParaRPr>
          </a:p>
          <a:p>
            <a:pPr marL="406800" indent="-322920"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Dauerhafter Zugang zu guter medizinischer Versorgung</a:t>
            </a:r>
          </a:p>
          <a:p>
            <a:pPr marL="864000" lvl="1" indent="-322920">
              <a:lnSpc>
                <a:spcPct val="100000"/>
              </a:lnSpc>
              <a:buClr>
                <a:srgbClr val="8C573B"/>
              </a:buClr>
              <a:buSzPct val="50000"/>
              <a:buFont typeface="Wingdings" charset="2"/>
              <a:buChar char=""/>
            </a:pPr>
            <a:endParaRPr lang="de-DE" sz="1800" b="0" strike="noStrike" spc="-1" dirty="0">
              <a:latin typeface="Arial"/>
            </a:endParaRPr>
          </a:p>
          <a:p>
            <a:pPr marL="109080">
              <a:lnSpc>
                <a:spcPct val="100000"/>
              </a:lnSpc>
              <a:buClr>
                <a:srgbClr val="8C573B"/>
              </a:buClr>
              <a:buSzPct val="50000"/>
            </a:pPr>
            <a:r>
              <a:rPr lang="de-DE" sz="2000" b="1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Zukunft</a:t>
            </a:r>
            <a:endParaRPr lang="de-DE" sz="2000" b="1" strike="noStrike" spc="-1" dirty="0">
              <a:latin typeface="Arial"/>
            </a:endParaRPr>
          </a:p>
          <a:p>
            <a:pPr marL="406800" indent="-322920"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Verbesserung der Gesundheitsversorgung</a:t>
            </a:r>
          </a:p>
          <a:p>
            <a:pPr marL="541080" lvl="1">
              <a:lnSpc>
                <a:spcPct val="100000"/>
              </a:lnSpc>
              <a:buClr>
                <a:srgbClr val="8C573B"/>
              </a:buClr>
              <a:buSzPct val="50000"/>
            </a:pPr>
            <a:endParaRPr lang="de-DE" sz="1800" b="0" strike="noStrike" spc="-1" dirty="0">
              <a:latin typeface="Arial"/>
            </a:endParaRPr>
          </a:p>
          <a:p>
            <a:pPr marL="109080">
              <a:lnSpc>
                <a:spcPct val="100000"/>
              </a:lnSpc>
              <a:buClr>
                <a:srgbClr val="8C573B"/>
              </a:buClr>
              <a:buSzPct val="50000"/>
            </a:pPr>
            <a:r>
              <a:rPr lang="de-DE" sz="2000" b="1" spc="-1" dirty="0">
                <a:solidFill>
                  <a:srgbClr val="8C573B"/>
                </a:solidFill>
                <a:latin typeface="Open Sans"/>
                <a:ea typeface="Noto Sans CJK SC"/>
              </a:rPr>
              <a:t>g</a:t>
            </a:r>
            <a:r>
              <a:rPr lang="de-DE" sz="2000" b="1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estalten</a:t>
            </a:r>
            <a:endParaRPr lang="de-DE" sz="2000" b="1" strike="noStrike" spc="-1" dirty="0">
              <a:latin typeface="Arial"/>
            </a:endParaRPr>
          </a:p>
          <a:p>
            <a:pPr marL="406800" indent="-322920">
              <a:buClr>
                <a:srgbClr val="8C573B"/>
              </a:buClr>
              <a:buSzPct val="50000"/>
              <a:buFont typeface="Wingdings" charset="2"/>
              <a:buChar char=""/>
            </a:pPr>
            <a:r>
              <a:rPr lang="de-DE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Fördern von Gesundheitsstationen, Bereitstellen eines Krankenwagens</a:t>
            </a:r>
            <a:r>
              <a:rPr lang="de-DE" spc="-1" dirty="0">
                <a:solidFill>
                  <a:srgbClr val="8C573B"/>
                </a:solidFill>
                <a:latin typeface="Open Sans"/>
                <a:ea typeface="Noto Sans CJK SC"/>
              </a:rPr>
              <a:t> und</a:t>
            </a:r>
            <a:r>
              <a:rPr lang="de-DE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 Moskitoschutznetz</a:t>
            </a:r>
            <a:r>
              <a:rPr lang="de-DE" spc="-1" dirty="0">
                <a:solidFill>
                  <a:srgbClr val="8C573B"/>
                </a:solidFill>
                <a:latin typeface="Open Sans"/>
                <a:ea typeface="Noto Sans CJK SC"/>
              </a:rPr>
              <a:t>en,</a:t>
            </a:r>
            <a:r>
              <a:rPr lang="de-DE" b="0" strike="noStrike" spc="-1" dirty="0">
                <a:solidFill>
                  <a:srgbClr val="8C573B"/>
                </a:solidFill>
                <a:latin typeface="Open Sans"/>
                <a:ea typeface="Noto Sans CJK SC"/>
              </a:rPr>
              <a:t> </a:t>
            </a:r>
            <a:r>
              <a:rPr lang="de-DE" spc="-1" dirty="0">
                <a:solidFill>
                  <a:srgbClr val="8C573B"/>
                </a:solidFill>
                <a:latin typeface="Open Sans"/>
              </a:rPr>
              <a:t>Ernährungsprogramm für unterernährte Kinder, </a:t>
            </a:r>
            <a:r>
              <a:rPr lang="de-DE" sz="1800" b="0" strike="noStrike" spc="-1" dirty="0">
                <a:solidFill>
                  <a:srgbClr val="8C573B"/>
                </a:solidFill>
                <a:latin typeface="Open Sans"/>
              </a:rPr>
              <a:t>Schwangere und stillende Mütter umsetzen</a:t>
            </a:r>
            <a:endParaRPr lang="de-DE" sz="1800" b="0" strike="noStrike" spc="-1" dirty="0">
              <a:latin typeface="Arial"/>
            </a:endParaRPr>
          </a:p>
        </p:txBody>
      </p:sp>
      <p:pic>
        <p:nvPicPr>
          <p:cNvPr id="371" name="Grafik 119"/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pic>
        <p:nvPicPr>
          <p:cNvPr id="373" name="Grafik 121"/>
          <p:cNvPicPr/>
          <p:nvPr/>
        </p:nvPicPr>
        <p:blipFill>
          <a:blip r:embed="rId3"/>
          <a:srcRect t="20640" b="1335"/>
          <a:stretch/>
        </p:blipFill>
        <p:spPr>
          <a:xfrm>
            <a:off x="6696000" y="1296000"/>
            <a:ext cx="2878920" cy="336852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CD7DBDD6-9406-406F-93DA-009D880A9FC1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  <a:endParaRPr lang="de-DE" sz="1400" spc="-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A3DFD-B2DF-7540-EBA8-D68BCD896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rafik 119">
            <a:extLst>
              <a:ext uri="{FF2B5EF4-FFF2-40B4-BE49-F238E27FC236}">
                <a16:creationId xmlns:a16="http://schemas.microsoft.com/office/drawing/2014/main" id="{7919B21F-77AF-8244-EDFF-A59D9736A1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92C42F2F-AFEC-3193-1AF4-1DBC4C467707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>
                <a:solidFill>
                  <a:srgbClr val="FFFFFF"/>
                </a:solidFill>
                <a:latin typeface="Open Sans"/>
              </a:rPr>
              <a:t>FOCUS e.V.</a:t>
            </a:r>
            <a:endParaRPr lang="de-DE" sz="1400" spc="-1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E971780F-E8C5-3099-CD33-5EED14B6668C}"/>
              </a:ext>
            </a:extLst>
          </p:cNvPr>
          <p:cNvSpPr txBox="1">
            <a:spLocks/>
          </p:cNvSpPr>
          <p:nvPr/>
        </p:nvSpPr>
        <p:spPr>
          <a:xfrm>
            <a:off x="304800" y="52040"/>
            <a:ext cx="9545444" cy="1171994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Wir bleiben am Ball</a:t>
            </a:r>
          </a:p>
        </p:txBody>
      </p:sp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241CEA9A-0989-1A93-BF26-28278D2D3BC9}"/>
              </a:ext>
            </a:extLst>
          </p:cNvPr>
          <p:cNvSpPr txBox="1">
            <a:spLocks/>
          </p:cNvSpPr>
          <p:nvPr/>
        </p:nvSpPr>
        <p:spPr>
          <a:xfrm>
            <a:off x="322863" y="998792"/>
            <a:ext cx="9478536" cy="4437933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Schwerpunkte Thema Gesundheit im Jahr 2025 / 2026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endParaRPr kumimoji="0" lang="de-DE" sz="2000" b="0" i="0" u="none" strike="noStrike" kern="1200" cap="none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None/>
              <a:tabLst/>
              <a:defRPr/>
            </a:pPr>
            <a:r>
              <a:rPr kumimoji="0" lang="de-DE" sz="2200" b="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Ernährungssituation war bedingt durch Terroristen weiterhin schwierig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None/>
              <a:tabLst/>
              <a:defRPr/>
            </a:pP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- Krankenwagen konnte im März 2025 zum ersten Mal  eingesetzt werden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  und absolvierte ab März 2025 bis März 2026 insgesamt 162 Fahrten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None/>
              <a:tabLst/>
              <a:defRPr/>
            </a:pP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- Herstellung angereichertes Mehl für unterernährte Kinder bleibt Dauerthema</a:t>
            </a:r>
            <a:br>
              <a:rPr lang="de-DE" sz="1900" spc="-1" dirty="0">
                <a:solidFill>
                  <a:srgbClr val="8C573B"/>
                </a:solidFill>
                <a:latin typeface="Open Sans"/>
              </a:rPr>
            </a:b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   auch im Jahr 2025 bis April 2026.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endParaRPr lang="de-DE" sz="1900" spc="-1" dirty="0">
              <a:solidFill>
                <a:srgbClr val="8C573B"/>
              </a:solidFill>
              <a:latin typeface="Open Sans"/>
            </a:endParaRPr>
          </a:p>
          <a:p>
            <a:pPr marL="0" lvl="0" indent="0">
              <a:buClr>
                <a:srgbClr val="F0A22E"/>
              </a:buClr>
              <a:buNone/>
              <a:defRPr/>
            </a:pPr>
            <a:r>
              <a:rPr lang="de-DE" sz="1900" b="1" spc="-1" dirty="0">
                <a:solidFill>
                  <a:srgbClr val="8C573B"/>
                </a:solidFill>
                <a:latin typeface="Open Sans"/>
              </a:rPr>
              <a:t>Mehlherstellung 3tes Quartal 2026:</a:t>
            </a:r>
          </a:p>
          <a:p>
            <a:pPr marL="0" indent="0">
              <a:buNone/>
            </a:pP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- Osterspendenaktion für unterernährte Kinder / Frauen brachte einen Erlös</a:t>
            </a:r>
            <a:br>
              <a:rPr lang="de-DE" sz="1900" spc="-1" dirty="0">
                <a:solidFill>
                  <a:srgbClr val="8C573B"/>
                </a:solidFill>
                <a:latin typeface="Open Sans"/>
              </a:rPr>
            </a:b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  von 4500 €. </a:t>
            </a:r>
          </a:p>
          <a:p>
            <a:pPr marL="0" indent="0">
              <a:buNone/>
            </a:pP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- Damit kann die Mehlherstellung für das 3te und 4te Quartal ´26 gesichert</a:t>
            </a:r>
            <a:br>
              <a:rPr lang="de-DE" sz="1900" spc="-1" dirty="0">
                <a:solidFill>
                  <a:srgbClr val="8C573B"/>
                </a:solidFill>
                <a:latin typeface="Open Sans"/>
              </a:rPr>
            </a:br>
            <a:r>
              <a:rPr lang="de-DE" sz="1900" spc="-1" dirty="0">
                <a:solidFill>
                  <a:srgbClr val="8C573B"/>
                </a:solidFill>
                <a:latin typeface="Open Sans"/>
              </a:rPr>
              <a:t>   werden.</a:t>
            </a:r>
          </a:p>
          <a:p>
            <a:pPr marL="0" lvl="0" indent="0">
              <a:buClr>
                <a:srgbClr val="F0A22E"/>
              </a:buClr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49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41C36-E2C1-0839-CF64-746011AFA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rafik 119">
            <a:extLst>
              <a:ext uri="{FF2B5EF4-FFF2-40B4-BE49-F238E27FC236}">
                <a16:creationId xmlns:a16="http://schemas.microsoft.com/office/drawing/2014/main" id="{D1EEBCF0-ABD5-59C9-8177-B96A24DEA56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640000" y="180000"/>
            <a:ext cx="1078920" cy="1078920"/>
          </a:xfrm>
          <a:prstGeom prst="rect">
            <a:avLst/>
          </a:prstGeom>
          <a:ln>
            <a:noFill/>
          </a:ln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BDABB028-F4BC-01A8-574B-3CF2AE9243D1}"/>
              </a:ext>
            </a:extLst>
          </p:cNvPr>
          <p:cNvSpPr txBox="1">
            <a:spLocks/>
          </p:cNvSpPr>
          <p:nvPr/>
        </p:nvSpPr>
        <p:spPr>
          <a:xfrm>
            <a:off x="3447360" y="5328000"/>
            <a:ext cx="3195000" cy="2278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ct val="45000"/>
            </a:pPr>
            <a:r>
              <a:rPr lang="de-DE" sz="1400" spc="-1" dirty="0">
                <a:solidFill>
                  <a:srgbClr val="FFFFFF"/>
                </a:solidFill>
                <a:latin typeface="Open Sans"/>
              </a:rPr>
              <a:t>FOCUS e.V.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46E64FD-EFA6-C1B0-A38D-968FE4D4F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05" y="810382"/>
            <a:ext cx="9213475" cy="329804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62247E7-49F3-BA70-493E-7030CC1656D4}"/>
              </a:ext>
            </a:extLst>
          </p:cNvPr>
          <p:cNvSpPr/>
          <p:nvPr/>
        </p:nvSpPr>
        <p:spPr>
          <a:xfrm>
            <a:off x="361705" y="137278"/>
            <a:ext cx="9357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C17529">
                    <a:lumMod val="75000"/>
                  </a:srgbClr>
                </a:solidFill>
              </a:rPr>
              <a:t>Krankenwagen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037258C-FEE9-5A57-6E26-8133DD81F542}"/>
              </a:ext>
            </a:extLst>
          </p:cNvPr>
          <p:cNvSpPr txBox="1"/>
          <p:nvPr/>
        </p:nvSpPr>
        <p:spPr>
          <a:xfrm>
            <a:off x="361704" y="4100898"/>
            <a:ext cx="921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pc="-1" dirty="0">
                <a:solidFill>
                  <a:srgbClr val="8C573B"/>
                </a:solidFill>
                <a:latin typeface="Open Sans"/>
              </a:rPr>
              <a:t>Nach langer Zeit wird im März 2025 das Ambulanzfahrzeug </a:t>
            </a:r>
            <a:br>
              <a:rPr lang="de-DE" sz="2400" spc="-1" dirty="0">
                <a:solidFill>
                  <a:srgbClr val="8C573B"/>
                </a:solidFill>
                <a:latin typeface="Open Sans"/>
              </a:rPr>
            </a:br>
            <a:r>
              <a:rPr lang="de-DE" sz="2400" spc="-1" dirty="0">
                <a:solidFill>
                  <a:srgbClr val="8C573B"/>
                </a:solidFill>
                <a:latin typeface="Open Sans"/>
              </a:rPr>
              <a:t>in Betrieb genommen. </a:t>
            </a:r>
            <a:br>
              <a:rPr lang="de-DE" sz="2400" spc="-1" dirty="0">
                <a:solidFill>
                  <a:srgbClr val="8C573B"/>
                </a:solidFill>
                <a:latin typeface="Open Sans"/>
              </a:rPr>
            </a:br>
            <a:r>
              <a:rPr lang="de-DE" sz="2400" spc="-1" dirty="0">
                <a:solidFill>
                  <a:srgbClr val="8C573B"/>
                </a:solidFill>
                <a:latin typeface="Open Sans"/>
              </a:rPr>
              <a:t>Der kommunale Krankenwagen ist nicht mehr einsatzbereit.</a:t>
            </a:r>
          </a:p>
        </p:txBody>
      </p:sp>
    </p:spTree>
    <p:extLst>
      <p:ext uri="{BB962C8B-B14F-4D97-AF65-F5344CB8AC3E}">
        <p14:creationId xmlns:p14="http://schemas.microsoft.com/office/powerpoint/2010/main" val="1083722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2284</Words>
  <Application>Microsoft Office PowerPoint</Application>
  <PresentationFormat>Benutzerdefiniert</PresentationFormat>
  <Paragraphs>511</Paragraphs>
  <Slides>64</Slides>
  <Notes>21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75" baseType="lpstr">
      <vt:lpstr>Aptos</vt:lpstr>
      <vt:lpstr>Arial</vt:lpstr>
      <vt:lpstr>Calibri</vt:lpstr>
      <vt:lpstr>Franklin Gothic Book</vt:lpstr>
      <vt:lpstr>Open Sans</vt:lpstr>
      <vt:lpstr>Tahoma</vt:lpstr>
      <vt:lpstr>Times New Roman</vt:lpstr>
      <vt:lpstr>Wingdings</vt:lpstr>
      <vt:lpstr>Wingdings 2</vt:lpstr>
      <vt:lpstr>Office Theme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Ambulanzfahrzeug   Kostenübernahme: 350 €  für 2 Reifenplatzer im Mai 2026</vt:lpstr>
      <vt:lpstr>PowerPoint-Präsentation</vt:lpstr>
      <vt:lpstr>PowerPoint-Präsentation</vt:lpstr>
      <vt:lpstr>PowerPoint-Präsentation</vt:lpstr>
      <vt:lpstr>Hilfen für unterernährte Kinder, Schwangere und Mütter 2025-April 2026</vt:lpstr>
      <vt:lpstr>Schulung der Hebammen und Krankenpfleger</vt:lpstr>
      <vt:lpstr>PowerPoint-Präsentation</vt:lpstr>
      <vt:lpstr>PowerPoint-Präsentation</vt:lpstr>
      <vt:lpstr>PowerPoint-Präsentation</vt:lpstr>
      <vt:lpstr>PowerPoint-Präsentation</vt:lpstr>
      <vt:lpstr>In Zusammenarbeit mit der GIZ fand im Berufs- bildungszentrum vom 20. bis 21.10.2025 eine  kostenlose Online-Schulung über die Wert-schöpfungskette von Cashewnüssen statt.    </vt:lpstr>
      <vt:lpstr>Abschluss Jahrgang 6 / Start Jahrgang 7</vt:lpstr>
      <vt:lpstr>PowerPoint-Präsentation</vt:lpstr>
      <vt:lpstr>PowerPoint-Präsentation</vt:lpstr>
      <vt:lpstr>PowerPoint-Präsentation</vt:lpstr>
      <vt:lpstr>Schulspeisung – Lieferung und Verteilung von Lebensmitteln an Schulkantinen</vt:lpstr>
      <vt:lpstr>Sturmschäden an den Grundschulen in Brédié und Zinion</vt:lpstr>
      <vt:lpstr>Schulreformen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Mitgliederversammlung 2024</dc:title>
  <dc:subject/>
  <dc:creator>Klaus Hofmann</dc:creator>
  <dc:description/>
  <cp:lastModifiedBy>Sabine Ruth</cp:lastModifiedBy>
  <cp:revision>100</cp:revision>
  <cp:lastPrinted>2026-06-10T14:34:31Z</cp:lastPrinted>
  <dcterms:created xsi:type="dcterms:W3CDTF">2024-02-23T08:30:29Z</dcterms:created>
  <dcterms:modified xsi:type="dcterms:W3CDTF">2026-06-10T15:07:59Z</dcterms:modified>
  <dc:language>de-DE</dc:language>
</cp:coreProperties>
</file>